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3" r:id="rId3"/>
    <p:sldMasterId id="2147483686" r:id="rId4"/>
  </p:sldMasterIdLst>
  <p:notesMasterIdLst>
    <p:notesMasterId r:id="rId16"/>
  </p:notesMasterIdLst>
  <p:sldIdLst>
    <p:sldId id="294" r:id="rId5"/>
    <p:sldId id="295" r:id="rId6"/>
    <p:sldId id="289" r:id="rId7"/>
    <p:sldId id="288" r:id="rId8"/>
    <p:sldId id="280" r:id="rId9"/>
    <p:sldId id="299" r:id="rId10"/>
    <p:sldId id="296" r:id="rId11"/>
    <p:sldId id="282" r:id="rId12"/>
    <p:sldId id="300" r:id="rId13"/>
    <p:sldId id="301" r:id="rId14"/>
    <p:sldId id="28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66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p:cViewPr varScale="1">
        <p:scale>
          <a:sx n="71" d="100"/>
          <a:sy n="71" d="100"/>
        </p:scale>
        <p:origin x="624" y="60"/>
      </p:cViewPr>
      <p:guideLst>
        <p:guide orient="horz" pos="720"/>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47CAE-17FE-467A-BE66-E1CB45C2EAC0}" type="doc">
      <dgm:prSet loTypeId="urn:microsoft.com/office/officeart/2005/8/layout/gear1" loCatId="relationship" qsTypeId="urn:microsoft.com/office/officeart/2005/8/quickstyle/simple3" qsCatId="simple" csTypeId="urn:microsoft.com/office/officeart/2005/8/colors/accent1_2" csCatId="accent1" phldr="1"/>
      <dgm:spPr/>
    </dgm:pt>
    <dgm:pt modelId="{1687A52F-DFEE-4CEA-9E53-475B7576D0FC}">
      <dgm:prSet phldrT="[Text]"/>
      <dgm:spPr>
        <a:solidFill>
          <a:srgbClr val="0070C0"/>
        </a:solidFill>
      </dgm:spPr>
      <dgm:t>
        <a:bodyPr/>
        <a:lstStyle/>
        <a:p>
          <a:r>
            <a:rPr lang="en-US" b="1" dirty="0" smtClean="0">
              <a:latin typeface="Arial" panose="020B0604020202020204" pitchFamily="34" charset="0"/>
              <a:cs typeface="Arial" panose="020B0604020202020204" pitchFamily="34" charset="0"/>
            </a:rPr>
            <a:t>Opportunity to attract international partnerships</a:t>
          </a:r>
        </a:p>
        <a:p>
          <a:r>
            <a:rPr lang="en-US" dirty="0" smtClean="0">
              <a:latin typeface="Arial" panose="020B0604020202020204" pitchFamily="34" charset="0"/>
              <a:cs typeface="Arial" panose="020B0604020202020204" pitchFamily="34" charset="0"/>
            </a:rPr>
            <a:t>- Feature alongside Hollywood actors = creative equality</a:t>
          </a:r>
          <a:endParaRPr lang="en-US" dirty="0">
            <a:latin typeface="Arial" panose="020B0604020202020204" pitchFamily="34" charset="0"/>
            <a:cs typeface="Arial" panose="020B0604020202020204" pitchFamily="34" charset="0"/>
          </a:endParaRPr>
        </a:p>
      </dgm:t>
    </dgm:pt>
    <dgm:pt modelId="{BA9390B2-2CD1-47D7-9177-30909C4B9388}" type="parTrans" cxnId="{E2382D1F-B3B4-4538-B8C3-EDE229922075}">
      <dgm:prSet/>
      <dgm:spPr/>
      <dgm:t>
        <a:bodyPr/>
        <a:lstStyle/>
        <a:p>
          <a:endParaRPr lang="en-US"/>
        </a:p>
      </dgm:t>
    </dgm:pt>
    <dgm:pt modelId="{DD51B4A1-763C-4539-8B03-05062A902CDB}" type="sibTrans" cxnId="{E2382D1F-B3B4-4538-B8C3-EDE229922075}">
      <dgm:prSet/>
      <dgm:spPr>
        <a:solidFill>
          <a:schemeClr val="bg2"/>
        </a:solidFill>
      </dgm:spPr>
      <dgm:t>
        <a:bodyPr/>
        <a:lstStyle/>
        <a:p>
          <a:endParaRPr lang="en-US"/>
        </a:p>
      </dgm:t>
    </dgm:pt>
    <dgm:pt modelId="{1024E9E3-2EDE-428D-B633-1FC9C10C4ECC}">
      <dgm:prSet phldrT="[Text]"/>
      <dgm:spPr>
        <a:solidFill>
          <a:schemeClr val="accent1">
            <a:lumMod val="60000"/>
            <a:lumOff val="40000"/>
          </a:schemeClr>
        </a:solidFill>
      </dgm:spPr>
      <dgm:t>
        <a:bodyPr/>
        <a:lstStyle/>
        <a:p>
          <a:r>
            <a:rPr lang="en-US" b="1" dirty="0" smtClean="0">
              <a:latin typeface="Arial" panose="020B0604020202020204" pitchFamily="34" charset="0"/>
              <a:cs typeface="Arial" panose="020B0604020202020204" pitchFamily="34" charset="0"/>
            </a:rPr>
            <a:t>More people willing to tell original stories</a:t>
          </a:r>
          <a:endParaRPr lang="en-US" b="1" dirty="0">
            <a:latin typeface="Arial" panose="020B0604020202020204" pitchFamily="34" charset="0"/>
            <a:cs typeface="Arial" panose="020B0604020202020204" pitchFamily="34" charset="0"/>
          </a:endParaRPr>
        </a:p>
      </dgm:t>
    </dgm:pt>
    <dgm:pt modelId="{0E7424FA-0427-41B2-BBC2-23808E7038D0}" type="parTrans" cxnId="{57EB861A-21F6-4A78-B9AE-E06EE7478DA4}">
      <dgm:prSet/>
      <dgm:spPr/>
      <dgm:t>
        <a:bodyPr/>
        <a:lstStyle/>
        <a:p>
          <a:endParaRPr lang="en-US"/>
        </a:p>
      </dgm:t>
    </dgm:pt>
    <dgm:pt modelId="{9D5E4A75-BDD9-4716-8DAB-EFAD517DB041}" type="sibTrans" cxnId="{57EB861A-21F6-4A78-B9AE-E06EE7478DA4}">
      <dgm:prSet/>
      <dgm:spPr>
        <a:solidFill>
          <a:schemeClr val="bg2"/>
        </a:solidFill>
      </dgm:spPr>
      <dgm:t>
        <a:bodyPr/>
        <a:lstStyle/>
        <a:p>
          <a:endParaRPr lang="en-US"/>
        </a:p>
      </dgm:t>
    </dgm:pt>
    <dgm:pt modelId="{FEDE7F11-094C-488B-BC69-4ABA946EF314}">
      <dgm:prSet phldrT="[Text]"/>
      <dgm:spPr>
        <a:solidFill>
          <a:schemeClr val="accent1">
            <a:lumMod val="20000"/>
            <a:lumOff val="80000"/>
          </a:schemeClr>
        </a:solidFill>
      </dgm:spPr>
      <dgm:t>
        <a:bodyPr/>
        <a:lstStyle/>
        <a:p>
          <a:r>
            <a:rPr lang="en-US" b="1" dirty="0" smtClean="0">
              <a:latin typeface="Arial" panose="020B0604020202020204" pitchFamily="34" charset="0"/>
              <a:cs typeface="Arial" panose="020B0604020202020204" pitchFamily="34" charset="0"/>
            </a:rPr>
            <a:t>Quest </a:t>
          </a:r>
          <a:r>
            <a:rPr lang="en-US" b="1" dirty="0" smtClean="0">
              <a:latin typeface="Arial" panose="020B0604020202020204" pitchFamily="34" charset="0"/>
              <a:cs typeface="Arial" panose="020B0604020202020204" pitchFamily="34" charset="0"/>
            </a:rPr>
            <a:t>for continuous </a:t>
          </a:r>
          <a:r>
            <a:rPr lang="en-US" b="1" dirty="0" smtClean="0">
              <a:latin typeface="Arial" panose="020B0604020202020204" pitchFamily="34" charset="0"/>
              <a:cs typeface="Arial" panose="020B0604020202020204" pitchFamily="34" charset="0"/>
            </a:rPr>
            <a:t>improvement </a:t>
          </a:r>
        </a:p>
        <a:p>
          <a:r>
            <a:rPr lang="en-US" dirty="0" smtClean="0">
              <a:latin typeface="Arial" panose="020B0604020202020204" pitchFamily="34" charset="0"/>
              <a:cs typeface="Arial" panose="020B0604020202020204" pitchFamily="34" charset="0"/>
            </a:rPr>
            <a:t>AMVCA, other film festivals</a:t>
          </a:r>
          <a:endParaRPr lang="en-US" dirty="0">
            <a:latin typeface="Arial" panose="020B0604020202020204" pitchFamily="34" charset="0"/>
            <a:cs typeface="Arial" panose="020B0604020202020204" pitchFamily="34" charset="0"/>
          </a:endParaRPr>
        </a:p>
      </dgm:t>
    </dgm:pt>
    <dgm:pt modelId="{41B0458C-5D85-47E4-B1EC-8EF32DB6238D}" type="parTrans" cxnId="{024188D2-002B-45BD-BD9C-DF309329BB24}">
      <dgm:prSet/>
      <dgm:spPr/>
      <dgm:t>
        <a:bodyPr/>
        <a:lstStyle/>
        <a:p>
          <a:endParaRPr lang="en-US"/>
        </a:p>
      </dgm:t>
    </dgm:pt>
    <dgm:pt modelId="{532E6F3B-4F29-44D7-BF1F-7A6F0E0D78BA}" type="sibTrans" cxnId="{024188D2-002B-45BD-BD9C-DF309329BB24}">
      <dgm:prSet/>
      <dgm:spPr>
        <a:solidFill>
          <a:schemeClr val="bg2"/>
        </a:solidFill>
      </dgm:spPr>
      <dgm:t>
        <a:bodyPr/>
        <a:lstStyle/>
        <a:p>
          <a:endParaRPr lang="en-US"/>
        </a:p>
      </dgm:t>
    </dgm:pt>
    <dgm:pt modelId="{BA50A37F-8B9B-4269-AB54-120CE039D110}" type="pres">
      <dgm:prSet presAssocID="{7DD47CAE-17FE-467A-BE66-E1CB45C2EAC0}" presName="composite" presStyleCnt="0">
        <dgm:presLayoutVars>
          <dgm:chMax val="3"/>
          <dgm:animLvl val="lvl"/>
          <dgm:resizeHandles val="exact"/>
        </dgm:presLayoutVars>
      </dgm:prSet>
      <dgm:spPr/>
    </dgm:pt>
    <dgm:pt modelId="{737E6E5C-6BF9-48A5-85ED-F38CE28923B2}" type="pres">
      <dgm:prSet presAssocID="{1687A52F-DFEE-4CEA-9E53-475B7576D0FC}" presName="gear1" presStyleLbl="node1" presStyleIdx="0" presStyleCnt="3">
        <dgm:presLayoutVars>
          <dgm:chMax val="1"/>
          <dgm:bulletEnabled val="1"/>
        </dgm:presLayoutVars>
      </dgm:prSet>
      <dgm:spPr/>
      <dgm:t>
        <a:bodyPr/>
        <a:lstStyle/>
        <a:p>
          <a:endParaRPr lang="en-US"/>
        </a:p>
      </dgm:t>
    </dgm:pt>
    <dgm:pt modelId="{1F90FFFF-4B13-4D47-AF22-D0E016157FFD}" type="pres">
      <dgm:prSet presAssocID="{1687A52F-DFEE-4CEA-9E53-475B7576D0FC}" presName="gear1srcNode" presStyleLbl="node1" presStyleIdx="0" presStyleCnt="3"/>
      <dgm:spPr/>
      <dgm:t>
        <a:bodyPr/>
        <a:lstStyle/>
        <a:p>
          <a:endParaRPr lang="en-US"/>
        </a:p>
      </dgm:t>
    </dgm:pt>
    <dgm:pt modelId="{C1A2AFEA-67C2-40B6-9DD7-A35F43CA9026}" type="pres">
      <dgm:prSet presAssocID="{1687A52F-DFEE-4CEA-9E53-475B7576D0FC}" presName="gear1dstNode" presStyleLbl="node1" presStyleIdx="0" presStyleCnt="3"/>
      <dgm:spPr/>
      <dgm:t>
        <a:bodyPr/>
        <a:lstStyle/>
        <a:p>
          <a:endParaRPr lang="en-US"/>
        </a:p>
      </dgm:t>
    </dgm:pt>
    <dgm:pt modelId="{D33D4A73-0FBF-47DC-B53D-9EFA1DB1236B}" type="pres">
      <dgm:prSet presAssocID="{1024E9E3-2EDE-428D-B633-1FC9C10C4ECC}" presName="gear2" presStyleLbl="node1" presStyleIdx="1" presStyleCnt="3">
        <dgm:presLayoutVars>
          <dgm:chMax val="1"/>
          <dgm:bulletEnabled val="1"/>
        </dgm:presLayoutVars>
      </dgm:prSet>
      <dgm:spPr/>
      <dgm:t>
        <a:bodyPr/>
        <a:lstStyle/>
        <a:p>
          <a:endParaRPr lang="en-US"/>
        </a:p>
      </dgm:t>
    </dgm:pt>
    <dgm:pt modelId="{76676D08-60FD-4681-A1AA-F97885617CE0}" type="pres">
      <dgm:prSet presAssocID="{1024E9E3-2EDE-428D-B633-1FC9C10C4ECC}" presName="gear2srcNode" presStyleLbl="node1" presStyleIdx="1" presStyleCnt="3"/>
      <dgm:spPr/>
      <dgm:t>
        <a:bodyPr/>
        <a:lstStyle/>
        <a:p>
          <a:endParaRPr lang="en-US"/>
        </a:p>
      </dgm:t>
    </dgm:pt>
    <dgm:pt modelId="{9112750F-52BD-48B5-A293-8B3A7C068467}" type="pres">
      <dgm:prSet presAssocID="{1024E9E3-2EDE-428D-B633-1FC9C10C4ECC}" presName="gear2dstNode" presStyleLbl="node1" presStyleIdx="1" presStyleCnt="3"/>
      <dgm:spPr/>
      <dgm:t>
        <a:bodyPr/>
        <a:lstStyle/>
        <a:p>
          <a:endParaRPr lang="en-US"/>
        </a:p>
      </dgm:t>
    </dgm:pt>
    <dgm:pt modelId="{0986773A-5657-474D-93FE-AF72A2216FD0}" type="pres">
      <dgm:prSet presAssocID="{FEDE7F11-094C-488B-BC69-4ABA946EF314}" presName="gear3" presStyleLbl="node1" presStyleIdx="2" presStyleCnt="3"/>
      <dgm:spPr/>
      <dgm:t>
        <a:bodyPr/>
        <a:lstStyle/>
        <a:p>
          <a:endParaRPr lang="en-US"/>
        </a:p>
      </dgm:t>
    </dgm:pt>
    <dgm:pt modelId="{929D211B-DFDF-40CD-9B55-1298141A56D7}" type="pres">
      <dgm:prSet presAssocID="{FEDE7F11-094C-488B-BC69-4ABA946EF314}" presName="gear3tx" presStyleLbl="node1" presStyleIdx="2" presStyleCnt="3">
        <dgm:presLayoutVars>
          <dgm:chMax val="1"/>
          <dgm:bulletEnabled val="1"/>
        </dgm:presLayoutVars>
      </dgm:prSet>
      <dgm:spPr/>
      <dgm:t>
        <a:bodyPr/>
        <a:lstStyle/>
        <a:p>
          <a:endParaRPr lang="en-US"/>
        </a:p>
      </dgm:t>
    </dgm:pt>
    <dgm:pt modelId="{F8C72817-FCEB-400E-96DA-EF42A8E19D6E}" type="pres">
      <dgm:prSet presAssocID="{FEDE7F11-094C-488B-BC69-4ABA946EF314}" presName="gear3srcNode" presStyleLbl="node1" presStyleIdx="2" presStyleCnt="3"/>
      <dgm:spPr/>
      <dgm:t>
        <a:bodyPr/>
        <a:lstStyle/>
        <a:p>
          <a:endParaRPr lang="en-US"/>
        </a:p>
      </dgm:t>
    </dgm:pt>
    <dgm:pt modelId="{7619AB44-83BA-4629-AC35-2A2AA80E2CF4}" type="pres">
      <dgm:prSet presAssocID="{FEDE7F11-094C-488B-BC69-4ABA946EF314}" presName="gear3dstNode" presStyleLbl="node1" presStyleIdx="2" presStyleCnt="3"/>
      <dgm:spPr/>
      <dgm:t>
        <a:bodyPr/>
        <a:lstStyle/>
        <a:p>
          <a:endParaRPr lang="en-US"/>
        </a:p>
      </dgm:t>
    </dgm:pt>
    <dgm:pt modelId="{848C03A2-0916-4EC0-B74F-6538887FCE63}" type="pres">
      <dgm:prSet presAssocID="{DD51B4A1-763C-4539-8B03-05062A902CDB}" presName="connector1" presStyleLbl="sibTrans2D1" presStyleIdx="0" presStyleCnt="3"/>
      <dgm:spPr/>
      <dgm:t>
        <a:bodyPr/>
        <a:lstStyle/>
        <a:p>
          <a:endParaRPr lang="en-US"/>
        </a:p>
      </dgm:t>
    </dgm:pt>
    <dgm:pt modelId="{12FE4B0D-994E-4ACC-AEE2-DD7EB78D28B6}" type="pres">
      <dgm:prSet presAssocID="{9D5E4A75-BDD9-4716-8DAB-EFAD517DB041}" presName="connector2" presStyleLbl="sibTrans2D1" presStyleIdx="1" presStyleCnt="3"/>
      <dgm:spPr/>
      <dgm:t>
        <a:bodyPr/>
        <a:lstStyle/>
        <a:p>
          <a:endParaRPr lang="en-US"/>
        </a:p>
      </dgm:t>
    </dgm:pt>
    <dgm:pt modelId="{741F13EB-0811-4803-A3E8-F946660844A6}" type="pres">
      <dgm:prSet presAssocID="{532E6F3B-4F29-44D7-BF1F-7A6F0E0D78BA}" presName="connector3" presStyleLbl="sibTrans2D1" presStyleIdx="2" presStyleCnt="3"/>
      <dgm:spPr/>
      <dgm:t>
        <a:bodyPr/>
        <a:lstStyle/>
        <a:p>
          <a:endParaRPr lang="en-US"/>
        </a:p>
      </dgm:t>
    </dgm:pt>
  </dgm:ptLst>
  <dgm:cxnLst>
    <dgm:cxn modelId="{F7A9716D-246D-45D2-80FF-D578D8C2397B}" type="presOf" srcId="{1024E9E3-2EDE-428D-B633-1FC9C10C4ECC}" destId="{9112750F-52BD-48B5-A293-8B3A7C068467}" srcOrd="2" destOrd="0" presId="urn:microsoft.com/office/officeart/2005/8/layout/gear1"/>
    <dgm:cxn modelId="{57EB861A-21F6-4A78-B9AE-E06EE7478DA4}" srcId="{7DD47CAE-17FE-467A-BE66-E1CB45C2EAC0}" destId="{1024E9E3-2EDE-428D-B633-1FC9C10C4ECC}" srcOrd="1" destOrd="0" parTransId="{0E7424FA-0427-41B2-BBC2-23808E7038D0}" sibTransId="{9D5E4A75-BDD9-4716-8DAB-EFAD517DB041}"/>
    <dgm:cxn modelId="{89A937C0-16CC-476D-9422-0857735D1CCE}" type="presOf" srcId="{1687A52F-DFEE-4CEA-9E53-475B7576D0FC}" destId="{C1A2AFEA-67C2-40B6-9DD7-A35F43CA9026}" srcOrd="2" destOrd="0" presId="urn:microsoft.com/office/officeart/2005/8/layout/gear1"/>
    <dgm:cxn modelId="{BF833EEA-E191-49D0-8D36-F074305BB5D3}" type="presOf" srcId="{1024E9E3-2EDE-428D-B633-1FC9C10C4ECC}" destId="{D33D4A73-0FBF-47DC-B53D-9EFA1DB1236B}" srcOrd="0" destOrd="0" presId="urn:microsoft.com/office/officeart/2005/8/layout/gear1"/>
    <dgm:cxn modelId="{65ACCA3C-A20D-4AF9-9A9D-A0C691FC56DB}" type="presOf" srcId="{7DD47CAE-17FE-467A-BE66-E1CB45C2EAC0}" destId="{BA50A37F-8B9B-4269-AB54-120CE039D110}" srcOrd="0" destOrd="0" presId="urn:microsoft.com/office/officeart/2005/8/layout/gear1"/>
    <dgm:cxn modelId="{1F05E8BA-E804-4D85-ACEB-6D7A22271FB6}" type="presOf" srcId="{9D5E4A75-BDD9-4716-8DAB-EFAD517DB041}" destId="{12FE4B0D-994E-4ACC-AEE2-DD7EB78D28B6}" srcOrd="0" destOrd="0" presId="urn:microsoft.com/office/officeart/2005/8/layout/gear1"/>
    <dgm:cxn modelId="{024188D2-002B-45BD-BD9C-DF309329BB24}" srcId="{7DD47CAE-17FE-467A-BE66-E1CB45C2EAC0}" destId="{FEDE7F11-094C-488B-BC69-4ABA946EF314}" srcOrd="2" destOrd="0" parTransId="{41B0458C-5D85-47E4-B1EC-8EF32DB6238D}" sibTransId="{532E6F3B-4F29-44D7-BF1F-7A6F0E0D78BA}"/>
    <dgm:cxn modelId="{3A1E298A-DCDA-4A71-8E94-05D603A43F45}" type="presOf" srcId="{532E6F3B-4F29-44D7-BF1F-7A6F0E0D78BA}" destId="{741F13EB-0811-4803-A3E8-F946660844A6}" srcOrd="0" destOrd="0" presId="urn:microsoft.com/office/officeart/2005/8/layout/gear1"/>
    <dgm:cxn modelId="{9AA57E18-7E7B-4F3E-A8C8-0E62C4EDA288}" type="presOf" srcId="{FEDE7F11-094C-488B-BC69-4ABA946EF314}" destId="{7619AB44-83BA-4629-AC35-2A2AA80E2CF4}" srcOrd="3" destOrd="0" presId="urn:microsoft.com/office/officeart/2005/8/layout/gear1"/>
    <dgm:cxn modelId="{946FD1BB-A1DE-48EF-8251-D0274016556B}" type="presOf" srcId="{DD51B4A1-763C-4539-8B03-05062A902CDB}" destId="{848C03A2-0916-4EC0-B74F-6538887FCE63}" srcOrd="0" destOrd="0" presId="urn:microsoft.com/office/officeart/2005/8/layout/gear1"/>
    <dgm:cxn modelId="{F3B5037F-A486-4E9C-A006-3978AD41B147}" type="presOf" srcId="{FEDE7F11-094C-488B-BC69-4ABA946EF314}" destId="{0986773A-5657-474D-93FE-AF72A2216FD0}" srcOrd="0" destOrd="0" presId="urn:microsoft.com/office/officeart/2005/8/layout/gear1"/>
    <dgm:cxn modelId="{BCA2CB29-9FE5-4BCE-B446-7201F9DC0419}" type="presOf" srcId="{1687A52F-DFEE-4CEA-9E53-475B7576D0FC}" destId="{1F90FFFF-4B13-4D47-AF22-D0E016157FFD}" srcOrd="1" destOrd="0" presId="urn:microsoft.com/office/officeart/2005/8/layout/gear1"/>
    <dgm:cxn modelId="{745345A4-3477-4374-904D-687B3E2680BE}" type="presOf" srcId="{FEDE7F11-094C-488B-BC69-4ABA946EF314}" destId="{929D211B-DFDF-40CD-9B55-1298141A56D7}" srcOrd="1" destOrd="0" presId="urn:microsoft.com/office/officeart/2005/8/layout/gear1"/>
    <dgm:cxn modelId="{E2382D1F-B3B4-4538-B8C3-EDE229922075}" srcId="{7DD47CAE-17FE-467A-BE66-E1CB45C2EAC0}" destId="{1687A52F-DFEE-4CEA-9E53-475B7576D0FC}" srcOrd="0" destOrd="0" parTransId="{BA9390B2-2CD1-47D7-9177-30909C4B9388}" sibTransId="{DD51B4A1-763C-4539-8B03-05062A902CDB}"/>
    <dgm:cxn modelId="{F8C1AC55-4612-4983-84DB-B4DD2EB36315}" type="presOf" srcId="{1024E9E3-2EDE-428D-B633-1FC9C10C4ECC}" destId="{76676D08-60FD-4681-A1AA-F97885617CE0}" srcOrd="1" destOrd="0" presId="urn:microsoft.com/office/officeart/2005/8/layout/gear1"/>
    <dgm:cxn modelId="{817DEF11-04C0-4BD1-B5A6-A70815CE7481}" type="presOf" srcId="{1687A52F-DFEE-4CEA-9E53-475B7576D0FC}" destId="{737E6E5C-6BF9-48A5-85ED-F38CE28923B2}" srcOrd="0" destOrd="0" presId="urn:microsoft.com/office/officeart/2005/8/layout/gear1"/>
    <dgm:cxn modelId="{784A925C-526D-4E22-AAE3-D72145540A20}" type="presOf" srcId="{FEDE7F11-094C-488B-BC69-4ABA946EF314}" destId="{F8C72817-FCEB-400E-96DA-EF42A8E19D6E}" srcOrd="2" destOrd="0" presId="urn:microsoft.com/office/officeart/2005/8/layout/gear1"/>
    <dgm:cxn modelId="{6E4285D1-8DCC-4CBB-AD1A-E3093C217F79}" type="presParOf" srcId="{BA50A37F-8B9B-4269-AB54-120CE039D110}" destId="{737E6E5C-6BF9-48A5-85ED-F38CE28923B2}" srcOrd="0" destOrd="0" presId="urn:microsoft.com/office/officeart/2005/8/layout/gear1"/>
    <dgm:cxn modelId="{1B9AC066-0EC7-450D-9455-CEDF7B4BBE28}" type="presParOf" srcId="{BA50A37F-8B9B-4269-AB54-120CE039D110}" destId="{1F90FFFF-4B13-4D47-AF22-D0E016157FFD}" srcOrd="1" destOrd="0" presId="urn:microsoft.com/office/officeart/2005/8/layout/gear1"/>
    <dgm:cxn modelId="{95C0CAE0-7F2E-4A31-81C0-86E6B51D548D}" type="presParOf" srcId="{BA50A37F-8B9B-4269-AB54-120CE039D110}" destId="{C1A2AFEA-67C2-40B6-9DD7-A35F43CA9026}" srcOrd="2" destOrd="0" presId="urn:microsoft.com/office/officeart/2005/8/layout/gear1"/>
    <dgm:cxn modelId="{AF794C32-2622-4097-858F-BC2CDE08CC08}" type="presParOf" srcId="{BA50A37F-8B9B-4269-AB54-120CE039D110}" destId="{D33D4A73-0FBF-47DC-B53D-9EFA1DB1236B}" srcOrd="3" destOrd="0" presId="urn:microsoft.com/office/officeart/2005/8/layout/gear1"/>
    <dgm:cxn modelId="{D756D76E-3B9E-46AD-84F5-B0D46F0E6948}" type="presParOf" srcId="{BA50A37F-8B9B-4269-AB54-120CE039D110}" destId="{76676D08-60FD-4681-A1AA-F97885617CE0}" srcOrd="4" destOrd="0" presId="urn:microsoft.com/office/officeart/2005/8/layout/gear1"/>
    <dgm:cxn modelId="{3A6F5133-F7F6-4987-948A-96E6C9D7678E}" type="presParOf" srcId="{BA50A37F-8B9B-4269-AB54-120CE039D110}" destId="{9112750F-52BD-48B5-A293-8B3A7C068467}" srcOrd="5" destOrd="0" presId="urn:microsoft.com/office/officeart/2005/8/layout/gear1"/>
    <dgm:cxn modelId="{31EBBF4F-8F08-4D45-AC63-0D12A9A46929}" type="presParOf" srcId="{BA50A37F-8B9B-4269-AB54-120CE039D110}" destId="{0986773A-5657-474D-93FE-AF72A2216FD0}" srcOrd="6" destOrd="0" presId="urn:microsoft.com/office/officeart/2005/8/layout/gear1"/>
    <dgm:cxn modelId="{761AB1C1-5B55-4E16-80CC-B2990A933093}" type="presParOf" srcId="{BA50A37F-8B9B-4269-AB54-120CE039D110}" destId="{929D211B-DFDF-40CD-9B55-1298141A56D7}" srcOrd="7" destOrd="0" presId="urn:microsoft.com/office/officeart/2005/8/layout/gear1"/>
    <dgm:cxn modelId="{C3BEF4B1-70F6-4703-97BF-B71E7A532FDF}" type="presParOf" srcId="{BA50A37F-8B9B-4269-AB54-120CE039D110}" destId="{F8C72817-FCEB-400E-96DA-EF42A8E19D6E}" srcOrd="8" destOrd="0" presId="urn:microsoft.com/office/officeart/2005/8/layout/gear1"/>
    <dgm:cxn modelId="{DF2E8F1C-A0AE-4745-B305-FD405A94875F}" type="presParOf" srcId="{BA50A37F-8B9B-4269-AB54-120CE039D110}" destId="{7619AB44-83BA-4629-AC35-2A2AA80E2CF4}" srcOrd="9" destOrd="0" presId="urn:microsoft.com/office/officeart/2005/8/layout/gear1"/>
    <dgm:cxn modelId="{E733C4C2-E0BB-4DEE-BD6B-89DD4B3EF2D6}" type="presParOf" srcId="{BA50A37F-8B9B-4269-AB54-120CE039D110}" destId="{848C03A2-0916-4EC0-B74F-6538887FCE63}" srcOrd="10" destOrd="0" presId="urn:microsoft.com/office/officeart/2005/8/layout/gear1"/>
    <dgm:cxn modelId="{849DE099-DEDD-4F03-910B-D5DA7965AE95}" type="presParOf" srcId="{BA50A37F-8B9B-4269-AB54-120CE039D110}" destId="{12FE4B0D-994E-4ACC-AEE2-DD7EB78D28B6}" srcOrd="11" destOrd="0" presId="urn:microsoft.com/office/officeart/2005/8/layout/gear1"/>
    <dgm:cxn modelId="{9A4E505F-5531-4A86-A839-CA5A7FFE1CC2}" type="presParOf" srcId="{BA50A37F-8B9B-4269-AB54-120CE039D110}" destId="{741F13EB-0811-4803-A3E8-F946660844A6}"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E6E5C-6BF9-48A5-85ED-F38CE28923B2}">
      <dsp:nvSpPr>
        <dsp:cNvPr id="0" name=""/>
        <dsp:cNvSpPr/>
      </dsp:nvSpPr>
      <dsp:spPr>
        <a:xfrm>
          <a:off x="3634784" y="2438400"/>
          <a:ext cx="2980266" cy="2980266"/>
        </a:xfrm>
        <a:prstGeom prst="gear9">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Opportunity to attract international partnerships</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 Feature alongside Hollywood actors = creative equality</a:t>
          </a:r>
          <a:endParaRPr lang="en-US" sz="1400" kern="1200" dirty="0">
            <a:latin typeface="Arial" panose="020B0604020202020204" pitchFamily="34" charset="0"/>
            <a:cs typeface="Arial" panose="020B0604020202020204" pitchFamily="34" charset="0"/>
          </a:endParaRPr>
        </a:p>
      </dsp:txBody>
      <dsp:txXfrm>
        <a:off x="4233950" y="3136513"/>
        <a:ext cx="1781934" cy="1531918"/>
      </dsp:txXfrm>
    </dsp:sp>
    <dsp:sp modelId="{D33D4A73-0FBF-47DC-B53D-9EFA1DB1236B}">
      <dsp:nvSpPr>
        <dsp:cNvPr id="0" name=""/>
        <dsp:cNvSpPr/>
      </dsp:nvSpPr>
      <dsp:spPr>
        <a:xfrm>
          <a:off x="1900811" y="1733973"/>
          <a:ext cx="2167466" cy="2167466"/>
        </a:xfrm>
        <a:prstGeom prst="gear6">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More people willing to tell original stories</a:t>
          </a:r>
          <a:endParaRPr lang="en-US" sz="1400" b="1" kern="1200" dirty="0">
            <a:latin typeface="Arial" panose="020B0604020202020204" pitchFamily="34" charset="0"/>
            <a:cs typeface="Arial" panose="020B0604020202020204" pitchFamily="34" charset="0"/>
          </a:endParaRPr>
        </a:p>
      </dsp:txBody>
      <dsp:txXfrm>
        <a:off x="2446477" y="2282937"/>
        <a:ext cx="1076134" cy="1069538"/>
      </dsp:txXfrm>
    </dsp:sp>
    <dsp:sp modelId="{0986773A-5657-474D-93FE-AF72A2216FD0}">
      <dsp:nvSpPr>
        <dsp:cNvPr id="0" name=""/>
        <dsp:cNvSpPr/>
      </dsp:nvSpPr>
      <dsp:spPr>
        <a:xfrm rot="20700000">
          <a:off x="3114813" y="238642"/>
          <a:ext cx="2123675" cy="2123675"/>
        </a:xfrm>
        <a:prstGeom prst="gear6">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Quest </a:t>
          </a:r>
          <a:r>
            <a:rPr lang="en-US" sz="1400" b="1" kern="1200" dirty="0" smtClean="0">
              <a:latin typeface="Arial" panose="020B0604020202020204" pitchFamily="34" charset="0"/>
              <a:cs typeface="Arial" panose="020B0604020202020204" pitchFamily="34" charset="0"/>
            </a:rPr>
            <a:t>for continuous </a:t>
          </a:r>
          <a:r>
            <a:rPr lang="en-US" sz="1400" b="1" kern="1200" dirty="0" smtClean="0">
              <a:latin typeface="Arial" panose="020B0604020202020204" pitchFamily="34" charset="0"/>
              <a:cs typeface="Arial" panose="020B0604020202020204" pitchFamily="34" charset="0"/>
            </a:rPr>
            <a:t>improvement </a:t>
          </a:r>
        </a:p>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AMVCA, other film festivals</a:t>
          </a:r>
          <a:endParaRPr lang="en-US" sz="1400" kern="1200" dirty="0">
            <a:latin typeface="Arial" panose="020B0604020202020204" pitchFamily="34" charset="0"/>
            <a:cs typeface="Arial" panose="020B0604020202020204" pitchFamily="34" charset="0"/>
          </a:endParaRPr>
        </a:p>
      </dsp:txBody>
      <dsp:txXfrm rot="-20700000">
        <a:off x="3580597" y="704426"/>
        <a:ext cx="1192106" cy="1192106"/>
      </dsp:txXfrm>
    </dsp:sp>
    <dsp:sp modelId="{848C03A2-0916-4EC0-B74F-6538887FCE63}">
      <dsp:nvSpPr>
        <dsp:cNvPr id="0" name=""/>
        <dsp:cNvSpPr/>
      </dsp:nvSpPr>
      <dsp:spPr>
        <a:xfrm>
          <a:off x="3419295" y="1980864"/>
          <a:ext cx="3814741" cy="3814741"/>
        </a:xfrm>
        <a:prstGeom prst="circularArrow">
          <a:avLst>
            <a:gd name="adj1" fmla="val 4688"/>
            <a:gd name="adj2" fmla="val 299029"/>
            <a:gd name="adj3" fmla="val 2539295"/>
            <a:gd name="adj4" fmla="val 15812321"/>
            <a:gd name="adj5" fmla="val 5469"/>
          </a:avLst>
        </a:prstGeom>
        <a:solidFill>
          <a:schemeClr val="bg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2FE4B0D-994E-4ACC-AEE2-DD7EB78D28B6}">
      <dsp:nvSpPr>
        <dsp:cNvPr id="0" name=""/>
        <dsp:cNvSpPr/>
      </dsp:nvSpPr>
      <dsp:spPr>
        <a:xfrm>
          <a:off x="1516956" y="1249140"/>
          <a:ext cx="2771648" cy="2771648"/>
        </a:xfrm>
        <a:prstGeom prst="leftCircularArrow">
          <a:avLst>
            <a:gd name="adj1" fmla="val 6452"/>
            <a:gd name="adj2" fmla="val 429999"/>
            <a:gd name="adj3" fmla="val 10489124"/>
            <a:gd name="adj4" fmla="val 14837806"/>
            <a:gd name="adj5" fmla="val 7527"/>
          </a:avLst>
        </a:prstGeom>
        <a:solidFill>
          <a:schemeClr val="bg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41F13EB-0811-4803-A3E8-F946660844A6}">
      <dsp:nvSpPr>
        <dsp:cNvPr id="0" name=""/>
        <dsp:cNvSpPr/>
      </dsp:nvSpPr>
      <dsp:spPr>
        <a:xfrm>
          <a:off x="2623585" y="-231776"/>
          <a:ext cx="2988394" cy="2988394"/>
        </a:xfrm>
        <a:prstGeom prst="circularArrow">
          <a:avLst>
            <a:gd name="adj1" fmla="val 5984"/>
            <a:gd name="adj2" fmla="val 394124"/>
            <a:gd name="adj3" fmla="val 13313824"/>
            <a:gd name="adj4" fmla="val 10508221"/>
            <a:gd name="adj5" fmla="val 6981"/>
          </a:avLst>
        </a:prstGeom>
        <a:solidFill>
          <a:schemeClr val="bg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9B60A6-E184-4E1B-9826-B133341E6411}" type="datetimeFigureOut">
              <a:rPr lang="en-US" smtClean="0"/>
              <a:t>4/26/2017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E8E02F-AB25-46D9-8740-AB389A1E53E6}" type="slidenum">
              <a:rPr lang="en-US" smtClean="0"/>
              <a:t>‹#›</a:t>
            </a:fld>
            <a:endParaRPr lang="en-US"/>
          </a:p>
        </p:txBody>
      </p:sp>
    </p:spTree>
    <p:extLst>
      <p:ext uri="{BB962C8B-B14F-4D97-AF65-F5344CB8AC3E}">
        <p14:creationId xmlns:p14="http://schemas.microsoft.com/office/powerpoint/2010/main" val="173314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49288" y="830263"/>
            <a:ext cx="5870575" cy="330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8739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8E02F-AB25-46D9-8740-AB389A1E53E6}" type="slidenum">
              <a:rPr lang="en-US" smtClean="0"/>
              <a:t>4</a:t>
            </a:fld>
            <a:endParaRPr lang="en-US"/>
          </a:p>
        </p:txBody>
      </p:sp>
    </p:spTree>
    <p:extLst>
      <p:ext uri="{BB962C8B-B14F-4D97-AF65-F5344CB8AC3E}">
        <p14:creationId xmlns:p14="http://schemas.microsoft.com/office/powerpoint/2010/main" val="253124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72111-5A2E-467A-8423-1D54130B80C3}" type="slidenum">
              <a:rPr lang="en-US" smtClean="0"/>
              <a:pPr/>
              <a:t>5</a:t>
            </a:fld>
            <a:endParaRPr lang="en-US"/>
          </a:p>
        </p:txBody>
      </p:sp>
    </p:spTree>
    <p:extLst>
      <p:ext uri="{BB962C8B-B14F-4D97-AF65-F5344CB8AC3E}">
        <p14:creationId xmlns:p14="http://schemas.microsoft.com/office/powerpoint/2010/main" val="180817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72111-5A2E-467A-8423-1D54130B80C3}" type="slidenum">
              <a:rPr lang="en-US" smtClean="0"/>
              <a:pPr/>
              <a:t>6</a:t>
            </a:fld>
            <a:endParaRPr lang="en-US"/>
          </a:p>
        </p:txBody>
      </p:sp>
    </p:spTree>
    <p:extLst>
      <p:ext uri="{BB962C8B-B14F-4D97-AF65-F5344CB8AC3E}">
        <p14:creationId xmlns:p14="http://schemas.microsoft.com/office/powerpoint/2010/main" val="94295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a:effectLst/>
              </a:rPr>
              <a:t>Having the required infrastructure in</a:t>
            </a:r>
            <a:r>
              <a:rPr lang="en-US" b="1" baseline="0" dirty="0">
                <a:effectLst/>
              </a:rPr>
              <a:t> place is half the job done </a:t>
            </a:r>
          </a:p>
          <a:p>
            <a:pPr defTabSz="949478">
              <a:defRPr/>
            </a:pPr>
            <a:endParaRPr lang="en-US" baseline="0" dirty="0">
              <a:effectLst/>
            </a:endParaRPr>
          </a:p>
          <a:p>
            <a:pPr marL="178027" indent="-178027" defTabSz="949478">
              <a:buFont typeface="Arial" panose="020B0604020202020204" pitchFamily="34" charset="0"/>
              <a:buChar char="•"/>
              <a:defRPr/>
            </a:pPr>
            <a:r>
              <a:rPr lang="en-US" baseline="0" dirty="0">
                <a:effectLst/>
              </a:rPr>
              <a:t>At MultiChoice, we knew we wanted our product to be accessible by a wide range of customers all over Nigeria. This gave birth to our </a:t>
            </a:r>
            <a:r>
              <a:rPr lang="en-US" b="1" baseline="0" dirty="0">
                <a:effectLst/>
              </a:rPr>
              <a:t>distribution value chain</a:t>
            </a:r>
            <a:r>
              <a:rPr lang="en-US" baseline="0" dirty="0">
                <a:effectLst/>
              </a:rPr>
              <a:t>: This involves developing a distribution chain with a number of dealership levels, which helped get our products to our customers more efficiently. This initiative is also an economic empowerment drive as it helped to create extra income at the various levels.</a:t>
            </a:r>
          </a:p>
          <a:p>
            <a:pPr defTabSz="949478">
              <a:defRPr/>
            </a:pPr>
            <a:endParaRPr lang="en-US" baseline="0" dirty="0">
              <a:effectLst/>
            </a:endParaRPr>
          </a:p>
          <a:p>
            <a:pPr marL="178027" indent="-178027" defTabSz="949478">
              <a:buFont typeface="Wingdings" panose="05000000000000000000" pitchFamily="2" charset="2"/>
              <a:buChar char="§"/>
              <a:defRPr/>
            </a:pPr>
            <a:r>
              <a:rPr lang="en-US" b="1" baseline="0" dirty="0">
                <a:effectLst/>
              </a:rPr>
              <a:t>Studios &amp; production facilities</a:t>
            </a:r>
            <a:r>
              <a:rPr lang="en-US" baseline="0" dirty="0">
                <a:effectLst/>
              </a:rPr>
              <a:t>: We also realized that we would need production studios both for our coverage of sports and to develop AfricaMagic Original Films (AMOF) which we are passionate about. Programs such as Tinsel, </a:t>
            </a:r>
            <a:r>
              <a:rPr lang="en-US" baseline="0" dirty="0" err="1">
                <a:effectLst/>
              </a:rPr>
              <a:t>Jara</a:t>
            </a:r>
            <a:r>
              <a:rPr lang="en-US" baseline="0" dirty="0">
                <a:effectLst/>
              </a:rPr>
              <a:t>, Studio 53, Monday Night Football, </a:t>
            </a:r>
            <a:r>
              <a:rPr lang="en-US" baseline="0" dirty="0" err="1">
                <a:effectLst/>
              </a:rPr>
              <a:t>Naija</a:t>
            </a:r>
            <a:r>
              <a:rPr lang="en-US" baseline="0" dirty="0">
                <a:effectLst/>
              </a:rPr>
              <a:t> Made are all produced at our state of the art studios in </a:t>
            </a:r>
            <a:r>
              <a:rPr lang="en-US" baseline="0" dirty="0" err="1">
                <a:effectLst/>
              </a:rPr>
              <a:t>Ilupeju</a:t>
            </a:r>
            <a:r>
              <a:rPr lang="en-US" baseline="0" dirty="0">
                <a:effectLst/>
              </a:rPr>
              <a:t>.</a:t>
            </a:r>
          </a:p>
          <a:p>
            <a:pPr defTabSz="949478">
              <a:defRPr/>
            </a:pPr>
            <a:endParaRPr lang="en-US" baseline="0" dirty="0">
              <a:effectLst/>
            </a:endParaRPr>
          </a:p>
          <a:p>
            <a:pPr marL="178027" indent="-178027" defTabSz="949478">
              <a:buFont typeface="Wingdings" panose="05000000000000000000" pitchFamily="2" charset="2"/>
              <a:buChar char="§"/>
              <a:defRPr/>
            </a:pPr>
            <a:r>
              <a:rPr lang="en-US" b="1" baseline="0" dirty="0">
                <a:effectLst/>
              </a:rPr>
              <a:t>OB Vans </a:t>
            </a:r>
            <a:r>
              <a:rPr lang="en-US" baseline="0" dirty="0">
                <a:effectLst/>
              </a:rPr>
              <a:t>cost millions to buy and maintain. They enable us broadcast events remotely. They are a vital tool in our ability to showcase events happening outside our studios.</a:t>
            </a:r>
            <a:endParaRPr lang="en-US" dirty="0"/>
          </a:p>
        </p:txBody>
      </p:sp>
      <p:sp>
        <p:nvSpPr>
          <p:cNvPr id="4" name="Slide Number Placeholder 3"/>
          <p:cNvSpPr>
            <a:spLocks noGrp="1"/>
          </p:cNvSpPr>
          <p:nvPr>
            <p:ph type="sldNum" sz="quarter" idx="10"/>
          </p:nvPr>
        </p:nvSpPr>
        <p:spPr/>
        <p:txBody>
          <a:bodyPr/>
          <a:lstStyle/>
          <a:p>
            <a:fld id="{0DBBA8F7-1210-439B-972A-D3CD7C4770A1}" type="slidenum">
              <a:rPr lang="en-ZA" smtClean="0"/>
              <a:t>8</a:t>
            </a:fld>
            <a:endParaRPr lang="en-ZA"/>
          </a:p>
        </p:txBody>
      </p:sp>
    </p:spTree>
    <p:extLst>
      <p:ext uri="{BB962C8B-B14F-4D97-AF65-F5344CB8AC3E}">
        <p14:creationId xmlns:p14="http://schemas.microsoft.com/office/powerpoint/2010/main" val="318436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Incentive to innovate</a:t>
            </a:r>
            <a:r>
              <a:rPr lang="en-GB" dirty="0"/>
              <a:t> </a:t>
            </a:r>
          </a:p>
          <a:p>
            <a:endParaRPr lang="en-US" dirty="0"/>
          </a:p>
          <a:p>
            <a:pPr>
              <a:buFont typeface="Wingdings" panose="05000000000000000000" pitchFamily="2" charset="2"/>
              <a:buChar char="§"/>
            </a:pPr>
            <a:r>
              <a:rPr lang="en-GB" dirty="0"/>
              <a:t>Exclusivity provides a guarantee that sufficient returns will be earned on the investments undertaken on creative works. Without some form of guaranteed return on investment, entertainment practitioners will have reduced incentives to make investments </a:t>
            </a:r>
            <a:r>
              <a:rPr lang="en-GB" dirty="0" err="1"/>
              <a:t>i.e</a:t>
            </a:r>
            <a:r>
              <a:rPr lang="en-GB" dirty="0"/>
              <a:t> actors, film makers, and musicians. </a:t>
            </a:r>
          </a:p>
          <a:p>
            <a:endParaRPr lang="en-GB" b="1" dirty="0"/>
          </a:p>
          <a:p>
            <a:r>
              <a:rPr lang="en-GB" b="1" dirty="0"/>
              <a:t>Drives competition  </a:t>
            </a:r>
          </a:p>
          <a:p>
            <a:endParaRPr lang="en-GB" b="1" dirty="0"/>
          </a:p>
          <a:p>
            <a:pPr>
              <a:buFont typeface="Wingdings" panose="05000000000000000000" pitchFamily="2" charset="2"/>
              <a:buChar char="§"/>
            </a:pPr>
            <a:r>
              <a:rPr lang="en-GB" dirty="0"/>
              <a:t>Exclusivity also forces other entertainment practitioners who are not party to those arrangements to invest in and possibly enter into their own exclusive arrangements that involve the development and provision of new content. This in turn leads to improvements in the quality and variety of content and choice available to consumers. It is important to note that a highly competitive broadcasting industry engenders pluralism and diversity</a:t>
            </a:r>
            <a:endParaRPr lang="en-US" dirty="0"/>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US" dirty="0"/>
          </a:p>
        </p:txBody>
      </p:sp>
      <p:sp>
        <p:nvSpPr>
          <p:cNvPr id="4" name="Slide Number Placeholder 3"/>
          <p:cNvSpPr>
            <a:spLocks noGrp="1"/>
          </p:cNvSpPr>
          <p:nvPr>
            <p:ph type="sldNum" sz="quarter" idx="10"/>
          </p:nvPr>
        </p:nvSpPr>
        <p:spPr/>
        <p:txBody>
          <a:bodyPr/>
          <a:lstStyle/>
          <a:p>
            <a:fld id="{0DBBA8F7-1210-439B-972A-D3CD7C4770A1}" type="slidenum">
              <a:rPr lang="en-ZA" smtClean="0"/>
              <a:t>9</a:t>
            </a:fld>
            <a:endParaRPr lang="en-ZA"/>
          </a:p>
        </p:txBody>
      </p:sp>
    </p:spTree>
    <p:extLst>
      <p:ext uri="{BB962C8B-B14F-4D97-AF65-F5344CB8AC3E}">
        <p14:creationId xmlns:p14="http://schemas.microsoft.com/office/powerpoint/2010/main" val="211908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Incentive to innovate</a:t>
            </a:r>
            <a:r>
              <a:rPr lang="en-GB" dirty="0"/>
              <a:t> </a:t>
            </a:r>
          </a:p>
          <a:p>
            <a:endParaRPr lang="en-US" dirty="0"/>
          </a:p>
          <a:p>
            <a:pPr>
              <a:buFont typeface="Wingdings" panose="05000000000000000000" pitchFamily="2" charset="2"/>
              <a:buChar char="§"/>
            </a:pPr>
            <a:r>
              <a:rPr lang="en-GB" dirty="0"/>
              <a:t>Exclusivity provides a guarantee that sufficient returns will be earned on the investments undertaken on creative works. Without some form of guaranteed return on investment, entertainment practitioners will have reduced incentives to make investments </a:t>
            </a:r>
            <a:r>
              <a:rPr lang="en-GB" dirty="0" err="1"/>
              <a:t>i.e</a:t>
            </a:r>
            <a:r>
              <a:rPr lang="en-GB" dirty="0"/>
              <a:t> actors, film makers, and musicians. </a:t>
            </a:r>
          </a:p>
          <a:p>
            <a:endParaRPr lang="en-GB" b="1" dirty="0"/>
          </a:p>
          <a:p>
            <a:r>
              <a:rPr lang="en-GB" b="1" dirty="0"/>
              <a:t>Drives competition  </a:t>
            </a:r>
          </a:p>
          <a:p>
            <a:endParaRPr lang="en-GB" b="1" dirty="0"/>
          </a:p>
          <a:p>
            <a:pPr>
              <a:buFont typeface="Wingdings" panose="05000000000000000000" pitchFamily="2" charset="2"/>
              <a:buChar char="§"/>
            </a:pPr>
            <a:r>
              <a:rPr lang="en-GB" dirty="0"/>
              <a:t>Exclusivity also forces other entertainment practitioners who are not party to those arrangements to invest in and possibly enter into their own exclusive arrangements that involve the development and provision of new content. This in turn leads to improvements in the quality and variety of content and choice available to consumers. It is important to note that a highly competitive broadcasting industry engenders pluralism and diversity</a:t>
            </a:r>
            <a:endParaRPr lang="en-US" dirty="0"/>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US" dirty="0"/>
          </a:p>
        </p:txBody>
      </p:sp>
      <p:sp>
        <p:nvSpPr>
          <p:cNvPr id="4" name="Slide Number Placeholder 3"/>
          <p:cNvSpPr>
            <a:spLocks noGrp="1"/>
          </p:cNvSpPr>
          <p:nvPr>
            <p:ph type="sldNum" sz="quarter" idx="10"/>
          </p:nvPr>
        </p:nvSpPr>
        <p:spPr/>
        <p:txBody>
          <a:bodyPr/>
          <a:lstStyle/>
          <a:p>
            <a:fld id="{0DBBA8F7-1210-439B-972A-D3CD7C4770A1}" type="slidenum">
              <a:rPr lang="en-ZA" smtClean="0"/>
              <a:t>10</a:t>
            </a:fld>
            <a:endParaRPr lang="en-ZA"/>
          </a:p>
        </p:txBody>
      </p:sp>
    </p:spTree>
    <p:extLst>
      <p:ext uri="{BB962C8B-B14F-4D97-AF65-F5344CB8AC3E}">
        <p14:creationId xmlns:p14="http://schemas.microsoft.com/office/powerpoint/2010/main" val="397504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Incentive to innovate</a:t>
            </a:r>
            <a:r>
              <a:rPr lang="en-GB" dirty="0"/>
              <a:t> </a:t>
            </a:r>
          </a:p>
          <a:p>
            <a:endParaRPr lang="en-US" dirty="0"/>
          </a:p>
          <a:p>
            <a:pPr>
              <a:buFont typeface="Wingdings" panose="05000000000000000000" pitchFamily="2" charset="2"/>
              <a:buChar char="§"/>
            </a:pPr>
            <a:r>
              <a:rPr lang="en-GB" dirty="0"/>
              <a:t>Exclusivity provides a guarantee that sufficient returns will be earned on the investments undertaken on creative works. Without some form of guaranteed return on investment, entertainment practitioners will have reduced incentives to make investments </a:t>
            </a:r>
            <a:r>
              <a:rPr lang="en-GB" dirty="0" err="1"/>
              <a:t>i.e</a:t>
            </a:r>
            <a:r>
              <a:rPr lang="en-GB" dirty="0"/>
              <a:t> actors, film makers, and musicians. </a:t>
            </a:r>
          </a:p>
          <a:p>
            <a:endParaRPr lang="en-GB" b="1" dirty="0"/>
          </a:p>
          <a:p>
            <a:r>
              <a:rPr lang="en-GB" b="1" dirty="0"/>
              <a:t>Drives competition  </a:t>
            </a:r>
          </a:p>
          <a:p>
            <a:endParaRPr lang="en-GB" b="1" dirty="0"/>
          </a:p>
          <a:p>
            <a:pPr>
              <a:buFont typeface="Wingdings" panose="05000000000000000000" pitchFamily="2" charset="2"/>
              <a:buChar char="§"/>
            </a:pPr>
            <a:r>
              <a:rPr lang="en-GB" dirty="0"/>
              <a:t>Exclusivity also forces other entertainment practitioners who are not party to those arrangements to invest in and possibly enter into their own exclusive arrangements that involve the development and provision of new content. This in turn leads to improvements in the quality and variety of content and choice available to consumers. It is important to note that a highly competitive broadcasting industry engenders pluralism and diversity</a:t>
            </a:r>
            <a:endParaRPr lang="en-US" dirty="0"/>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US" dirty="0"/>
          </a:p>
        </p:txBody>
      </p:sp>
      <p:sp>
        <p:nvSpPr>
          <p:cNvPr id="4" name="Slide Number Placeholder 3"/>
          <p:cNvSpPr>
            <a:spLocks noGrp="1"/>
          </p:cNvSpPr>
          <p:nvPr>
            <p:ph type="sldNum" sz="quarter" idx="10"/>
          </p:nvPr>
        </p:nvSpPr>
        <p:spPr/>
        <p:txBody>
          <a:bodyPr/>
          <a:lstStyle/>
          <a:p>
            <a:fld id="{0DBBA8F7-1210-439B-972A-D3CD7C4770A1}" type="slidenum">
              <a:rPr lang="en-ZA" smtClean="0"/>
              <a:t>11</a:t>
            </a:fld>
            <a:endParaRPr lang="en-ZA"/>
          </a:p>
        </p:txBody>
      </p:sp>
    </p:spTree>
    <p:extLst>
      <p:ext uri="{BB962C8B-B14F-4D97-AF65-F5344CB8AC3E}">
        <p14:creationId xmlns:p14="http://schemas.microsoft.com/office/powerpoint/2010/main" val="429977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D487C44-0B45-4A9E-ADBC-FC018B9CDEAC}" type="datetime1">
              <a:rPr lang="en-US"/>
              <a:pPr>
                <a:defRPr/>
              </a:pPr>
              <a:t>4/26/2017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89FC42C-F658-47A1-8B78-E6413A720DEF}"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600" y="-44304"/>
            <a:ext cx="1676400" cy="1135574"/>
          </a:xfrm>
          <a:prstGeom prst="rect">
            <a:avLst/>
          </a:prstGeom>
        </p:spPr>
      </p:pic>
    </p:spTree>
    <p:extLst>
      <p:ext uri="{BB962C8B-B14F-4D97-AF65-F5344CB8AC3E}">
        <p14:creationId xmlns:p14="http://schemas.microsoft.com/office/powerpoint/2010/main" val="125707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 header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586" y="2136170"/>
            <a:ext cx="4553527" cy="4100800"/>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455459" y="2126040"/>
            <a:ext cx="4553527" cy="4100800"/>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0F80E274-5631-4F6E-94A0-669015127C7D}" type="datetimeFigureOut">
              <a:rPr lang="en-US" smtClean="0"/>
              <a:pPr/>
              <a:t>4/26/2017</a:t>
            </a:fld>
            <a:endParaRPr lang="en-GB"/>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1638962" y="6548582"/>
            <a:ext cx="553039" cy="309418"/>
          </a:xfrm>
          <a:prstGeom prst="rect">
            <a:avLst/>
          </a:prstGeom>
        </p:spPr>
        <p:txBody>
          <a:bodyPr/>
          <a:lstStyle/>
          <a:p>
            <a:fld id="{19CAE35E-26CF-4727-839B-6773FB8E0CED}"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ZA"/>
          </a:p>
        </p:txBody>
      </p:sp>
      <p:sp>
        <p:nvSpPr>
          <p:cNvPr id="8" name="Content Placeholder 2"/>
          <p:cNvSpPr>
            <a:spLocks noGrp="1"/>
          </p:cNvSpPr>
          <p:nvPr>
            <p:ph idx="13"/>
          </p:nvPr>
        </p:nvSpPr>
        <p:spPr>
          <a:xfrm>
            <a:off x="137186" y="1168867"/>
            <a:ext cx="9871800" cy="622008"/>
          </a:xfrm>
          <a:prstGeom prst="rect">
            <a:avLst/>
          </a:prstGeom>
        </p:spPr>
        <p:txBody>
          <a:bodyPr lIns="0">
            <a:normAutofit/>
          </a:bodyPr>
          <a:lstStyle>
            <a:lvl1pPr marL="0" indent="0">
              <a:buNone/>
              <a:defRPr sz="1800">
                <a:solidFill>
                  <a:schemeClr val="accent1"/>
                </a:solidFill>
              </a:defRPr>
            </a:lvl1pPr>
            <a:lvl2pPr marL="360363" indent="0">
              <a:buNone/>
              <a:defRPr>
                <a:solidFill>
                  <a:schemeClr val="accent1"/>
                </a:solidFill>
              </a:defRPr>
            </a:lvl2pPr>
            <a:lvl3pPr marL="720725" indent="0">
              <a:buNone/>
              <a:defRPr>
                <a:solidFill>
                  <a:schemeClr val="accent1"/>
                </a:solidFill>
              </a:defRPr>
            </a:lvl3pPr>
            <a:lvl4pPr marL="989013" indent="0">
              <a:buNone/>
              <a:defRPr>
                <a:solidFill>
                  <a:schemeClr val="accent1"/>
                </a:solidFill>
              </a:defRPr>
            </a:lvl4pPr>
            <a:lvl5pPr marL="1255712" indent="0">
              <a:buNone/>
              <a:defRPr>
                <a:solidFill>
                  <a:schemeClr val="accent1"/>
                </a:solidFill>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6553827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0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37186" y="10981"/>
            <a:ext cx="11958791" cy="657522"/>
          </a:xfrm>
          <a:prstGeom prst="rect">
            <a:avLst/>
          </a:prstGeom>
          <a:noFill/>
          <a:ln w="9525">
            <a:noFill/>
            <a:miter lim="800000"/>
            <a:headEnd/>
            <a:tailEnd/>
          </a:ln>
        </p:spPr>
        <p:txBody>
          <a:bodyPr vert="horz" wrap="square" lIns="86911" tIns="42693" rIns="86911" bIns="42693" numCol="1" anchor="b" anchorCtr="0" compatLnSpc="1">
            <a:prstTxWarp prst="textNoShape">
              <a:avLst/>
            </a:prstTxWarp>
          </a:bodyPr>
          <a:lstStyle/>
          <a:p>
            <a:pPr lvl="0"/>
            <a:r>
              <a:rPr lang="en-GB" dirty="0"/>
              <a:t>Slide Title</a:t>
            </a:r>
          </a:p>
        </p:txBody>
      </p:sp>
    </p:spTree>
    <p:extLst>
      <p:ext uri="{BB962C8B-B14F-4D97-AF65-F5344CB8AC3E}">
        <p14:creationId xmlns:p14="http://schemas.microsoft.com/office/powerpoint/2010/main" val="87360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37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475455"/>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37199" y="10981"/>
            <a:ext cx="11958791" cy="657523"/>
          </a:xfrm>
          <a:prstGeom prst="rect">
            <a:avLst/>
          </a:prstGeom>
          <a:noFill/>
          <a:ln w="9525">
            <a:noFill/>
            <a:miter lim="800000"/>
            <a:headEnd/>
            <a:tailEnd/>
          </a:ln>
        </p:spPr>
        <p:txBody>
          <a:bodyPr vert="horz" wrap="square" lIns="86807" tIns="42644" rIns="86807" bIns="42644" numCol="1" anchor="b" anchorCtr="0" compatLnSpc="1">
            <a:prstTxWarp prst="textNoShape">
              <a:avLst/>
            </a:prstTxWarp>
          </a:bodyPr>
          <a:lstStyle/>
          <a:p>
            <a:pPr lvl="0"/>
            <a:r>
              <a:rPr lang="en-GB" dirty="0"/>
              <a:t>Slide Title</a:t>
            </a:r>
          </a:p>
        </p:txBody>
      </p:sp>
    </p:spTree>
    <p:extLst>
      <p:ext uri="{BB962C8B-B14F-4D97-AF65-F5344CB8AC3E}">
        <p14:creationId xmlns:p14="http://schemas.microsoft.com/office/powerpoint/2010/main" val="880245960"/>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86" y="10981"/>
            <a:ext cx="11958791" cy="657522"/>
          </a:xfrm>
          <a:prstGeom prst="rect">
            <a:avLst/>
          </a:prstGeom>
          <a:noFill/>
          <a:ln w="9525">
            <a:noFill/>
            <a:miter lim="800000"/>
            <a:headEnd/>
            <a:tailEnd/>
          </a:ln>
        </p:spPr>
        <p:txBody>
          <a:bodyPr vert="horz" wrap="square" lIns="86911" tIns="42693" rIns="86911" bIns="42693" numCol="1" anchor="ctr" anchorCtr="0" compatLnSpc="1">
            <a:prstTxWarp prst="textNoShape">
              <a:avLst/>
            </a:prstTxWarp>
          </a:bodyPr>
          <a:lstStyle/>
          <a:p>
            <a:pPr lvl="0"/>
            <a:r>
              <a:rPr lang="en-GB" dirty="0"/>
              <a:t>Slide Title</a:t>
            </a:r>
          </a:p>
        </p:txBody>
      </p:sp>
      <p:sp>
        <p:nvSpPr>
          <p:cNvPr id="1040" name="Rectangle 16"/>
          <p:cNvSpPr>
            <a:spLocks noChangeArrowheads="1"/>
          </p:cNvSpPr>
          <p:nvPr userDrawn="1"/>
        </p:nvSpPr>
        <p:spPr bwMode="auto">
          <a:xfrm rot="5400000" flipH="1">
            <a:off x="11603282" y="243561"/>
            <a:ext cx="820965" cy="333845"/>
          </a:xfrm>
          <a:prstGeom prst="rect">
            <a:avLst/>
          </a:prstGeom>
          <a:noFill/>
          <a:ln w="12700">
            <a:noFill/>
            <a:miter lim="800000"/>
            <a:headEnd type="none" w="sm" len="sm"/>
            <a:tailEnd type="none" w="sm" len="sm"/>
          </a:ln>
          <a:effectLst/>
        </p:spPr>
        <p:txBody>
          <a:bodyPr lIns="17489" tIns="17489" rIns="17489" bIns="17489"/>
          <a:lstStyle/>
          <a:p>
            <a:pPr defTabSz="888540" fontAlgn="base">
              <a:spcBef>
                <a:spcPct val="50000"/>
              </a:spcBef>
              <a:spcAft>
                <a:spcPct val="0"/>
              </a:spcAft>
              <a:defRPr/>
            </a:pPr>
            <a:endParaRPr lang="en-US" sz="500" dirty="0">
              <a:solidFill>
                <a:srgbClr val="000000"/>
              </a:solidFill>
            </a:endParaRPr>
          </a:p>
        </p:txBody>
      </p:sp>
      <p:sp>
        <p:nvSpPr>
          <p:cNvPr id="8" name="Rectangle 7"/>
          <p:cNvSpPr/>
          <p:nvPr userDrawn="1"/>
        </p:nvSpPr>
        <p:spPr>
          <a:xfrm>
            <a:off x="5240753" y="6584490"/>
            <a:ext cx="855249" cy="223081"/>
          </a:xfrm>
          <a:prstGeom prst="rect">
            <a:avLst/>
          </a:prstGeom>
        </p:spPr>
        <p:txBody>
          <a:bodyPr wrap="none" lIns="83764" tIns="41882" rIns="83764" bIns="41882">
            <a:spAutoFit/>
          </a:bodyPr>
          <a:lstStyle/>
          <a:p>
            <a:pPr algn="r">
              <a:defRPr/>
            </a:pPr>
            <a:r>
              <a:rPr lang="en-US" sz="900" kern="0" dirty="0">
                <a:solidFill>
                  <a:srgbClr val="A6A6A6"/>
                </a:solidFill>
                <a:cs typeface="Century Gothic"/>
              </a:rPr>
              <a:t>Confidential</a:t>
            </a:r>
          </a:p>
        </p:txBody>
      </p:sp>
      <p:sp>
        <p:nvSpPr>
          <p:cNvPr id="9" name="Rectangle 6"/>
          <p:cNvSpPr>
            <a:spLocks noChangeArrowheads="1"/>
          </p:cNvSpPr>
          <p:nvPr userDrawn="1"/>
        </p:nvSpPr>
        <p:spPr bwMode="auto">
          <a:xfrm>
            <a:off x="6096003" y="6584490"/>
            <a:ext cx="310228" cy="223081"/>
          </a:xfrm>
          <a:prstGeom prst="rect">
            <a:avLst/>
          </a:prstGeom>
        </p:spPr>
        <p:txBody>
          <a:bodyPr wrap="none" lIns="83764" tIns="41882" rIns="83764" bIns="41882">
            <a:spAutoFit/>
          </a:bodyPr>
          <a:lstStyle/>
          <a:p>
            <a:fld id="{96773A6C-62BB-4CCB-B470-F37F5BC12F79}" type="slidenum">
              <a:rPr lang="en-GB" sz="900" kern="0">
                <a:solidFill>
                  <a:srgbClr val="A6A6A6"/>
                </a:solidFill>
                <a:cs typeface="Century Gothic"/>
              </a:rPr>
              <a:pPr/>
              <a:t>‹#›</a:t>
            </a:fld>
            <a:endParaRPr lang="en-GB" sz="900" kern="0" dirty="0">
              <a:solidFill>
                <a:srgbClr val="A6A6A6"/>
              </a:solidFill>
              <a:cs typeface="Century Gothic"/>
            </a:endParaRPr>
          </a:p>
        </p:txBody>
      </p:sp>
      <p:pic>
        <p:nvPicPr>
          <p:cNvPr id="10" name="Picture 9" descr="MultiChoice Africa logo"/>
          <p:cNvPicPr>
            <a:picLocks noChangeAspect="1" noChangeArrowheads="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01473" y="4"/>
            <a:ext cx="1308520" cy="743113"/>
          </a:xfrm>
          <a:prstGeom prst="rect">
            <a:avLst/>
          </a:prstGeom>
          <a:noFill/>
          <a:ln w="9525">
            <a:noFill/>
            <a:miter lim="800000"/>
            <a:headEnd/>
            <a:tailEnd/>
          </a:ln>
        </p:spPr>
      </p:pic>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220" y="6610167"/>
            <a:ext cx="1368865" cy="211153"/>
          </a:xfrm>
          <a:prstGeom prst="rect">
            <a:avLst/>
          </a:prstGeom>
        </p:spPr>
      </p:pic>
      <p:pic>
        <p:nvPicPr>
          <p:cNvPr id="4" name="Picture 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801477" y="6630052"/>
            <a:ext cx="1283311" cy="209059"/>
          </a:xfrm>
          <a:prstGeom prst="rect">
            <a:avLst/>
          </a:prstGeom>
        </p:spPr>
      </p:pic>
      <p:cxnSp>
        <p:nvCxnSpPr>
          <p:cNvPr id="5" name="Straight Connector 4"/>
          <p:cNvCxnSpPr/>
          <p:nvPr userDrawn="1"/>
        </p:nvCxnSpPr>
        <p:spPr bwMode="auto">
          <a:xfrm>
            <a:off x="6111485" y="6623520"/>
            <a:ext cx="0" cy="15643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900740314"/>
      </p:ext>
    </p:extLst>
  </p:cSld>
  <p:clrMap bg1="lt1" tx1="dk1" bg2="lt2" tx2="dk2" accent1="accent1" accent2="accent2" accent3="accent3" accent4="accent4" accent5="accent5" accent6="accent6" hlink="hlink" folHlink="folHlink"/>
  <p:sldLayoutIdLst>
    <p:sldLayoutId id="2147483685" r:id="rId1"/>
    <p:sldLayoutId id="2147483717" r:id="rId2"/>
  </p:sldLayoutIdLst>
  <p:hf hdr="0" ftr="0" dt="0"/>
  <p:txStyles>
    <p:titleStyle>
      <a:lvl1pPr algn="l" defTabSz="879814" rtl="0" eaLnBrk="0" fontAlgn="base" hangingPunct="0">
        <a:spcBef>
          <a:spcPct val="0"/>
        </a:spcBef>
        <a:spcAft>
          <a:spcPct val="0"/>
        </a:spcAft>
        <a:defRPr sz="3100" b="1">
          <a:solidFill>
            <a:schemeClr val="accent5">
              <a:lumMod val="25000"/>
            </a:schemeClr>
          </a:solidFill>
          <a:latin typeface="+mn-lt"/>
          <a:ea typeface="+mj-ea"/>
          <a:cs typeface="+mj-cs"/>
        </a:defRPr>
      </a:lvl1pPr>
      <a:lvl2pPr algn="l" defTabSz="879814" rtl="0" eaLnBrk="0" fontAlgn="base" hangingPunct="0">
        <a:spcBef>
          <a:spcPct val="0"/>
        </a:spcBef>
        <a:spcAft>
          <a:spcPct val="0"/>
        </a:spcAft>
        <a:defRPr sz="1600" b="1">
          <a:solidFill>
            <a:schemeClr val="tx2"/>
          </a:solidFill>
          <a:latin typeface="Century Gothic" pitchFamily="34" charset="0"/>
        </a:defRPr>
      </a:lvl2pPr>
      <a:lvl3pPr algn="l" defTabSz="879814" rtl="0" eaLnBrk="0" fontAlgn="base" hangingPunct="0">
        <a:spcBef>
          <a:spcPct val="0"/>
        </a:spcBef>
        <a:spcAft>
          <a:spcPct val="0"/>
        </a:spcAft>
        <a:defRPr sz="1600" b="1">
          <a:solidFill>
            <a:schemeClr val="tx2"/>
          </a:solidFill>
          <a:latin typeface="Century Gothic" pitchFamily="34" charset="0"/>
        </a:defRPr>
      </a:lvl3pPr>
      <a:lvl4pPr algn="l" defTabSz="879814" rtl="0" eaLnBrk="0" fontAlgn="base" hangingPunct="0">
        <a:spcBef>
          <a:spcPct val="0"/>
        </a:spcBef>
        <a:spcAft>
          <a:spcPct val="0"/>
        </a:spcAft>
        <a:defRPr sz="1600" b="1">
          <a:solidFill>
            <a:schemeClr val="tx2"/>
          </a:solidFill>
          <a:latin typeface="Century Gothic" pitchFamily="34" charset="0"/>
        </a:defRPr>
      </a:lvl4pPr>
      <a:lvl5pPr algn="l" defTabSz="879814" rtl="0" eaLnBrk="0" fontAlgn="base" hangingPunct="0">
        <a:spcBef>
          <a:spcPct val="0"/>
        </a:spcBef>
        <a:spcAft>
          <a:spcPct val="0"/>
        </a:spcAft>
        <a:defRPr sz="1600" b="1">
          <a:solidFill>
            <a:schemeClr val="tx2"/>
          </a:solidFill>
          <a:latin typeface="Century Gothic" pitchFamily="34" charset="0"/>
        </a:defRPr>
      </a:lvl5pPr>
      <a:lvl6pPr marL="418820" algn="l" defTabSz="879814" rtl="0" fontAlgn="base">
        <a:spcBef>
          <a:spcPct val="0"/>
        </a:spcBef>
        <a:spcAft>
          <a:spcPct val="0"/>
        </a:spcAft>
        <a:defRPr sz="1600" b="1">
          <a:solidFill>
            <a:schemeClr val="tx2"/>
          </a:solidFill>
          <a:latin typeface="Century Gothic" pitchFamily="34" charset="0"/>
        </a:defRPr>
      </a:lvl6pPr>
      <a:lvl7pPr marL="837641" algn="l" defTabSz="879814" rtl="0" fontAlgn="base">
        <a:spcBef>
          <a:spcPct val="0"/>
        </a:spcBef>
        <a:spcAft>
          <a:spcPct val="0"/>
        </a:spcAft>
        <a:defRPr sz="1600" b="1">
          <a:solidFill>
            <a:schemeClr val="tx2"/>
          </a:solidFill>
          <a:latin typeface="Century Gothic" pitchFamily="34" charset="0"/>
        </a:defRPr>
      </a:lvl7pPr>
      <a:lvl8pPr marL="1256462" algn="l" defTabSz="879814" rtl="0" fontAlgn="base">
        <a:spcBef>
          <a:spcPct val="0"/>
        </a:spcBef>
        <a:spcAft>
          <a:spcPct val="0"/>
        </a:spcAft>
        <a:defRPr sz="1600" b="1">
          <a:solidFill>
            <a:schemeClr val="tx2"/>
          </a:solidFill>
          <a:latin typeface="Century Gothic" pitchFamily="34" charset="0"/>
        </a:defRPr>
      </a:lvl8pPr>
      <a:lvl9pPr marL="1675281" algn="l" defTabSz="879814" rtl="0" fontAlgn="base">
        <a:spcBef>
          <a:spcPct val="0"/>
        </a:spcBef>
        <a:spcAft>
          <a:spcPct val="0"/>
        </a:spcAft>
        <a:defRPr sz="1600" b="1">
          <a:solidFill>
            <a:schemeClr val="tx2"/>
          </a:solidFill>
          <a:latin typeface="Century Gothic" pitchFamily="34" charset="0"/>
        </a:defRPr>
      </a:lvl9pPr>
    </p:titleStyle>
    <p:bodyStyle>
      <a:lvl1pPr marL="314115" indent="-314115" algn="r" defTabSz="879814" rtl="0" eaLnBrk="0" fontAlgn="base" hangingPunct="0">
        <a:lnSpc>
          <a:spcPct val="90000"/>
        </a:lnSpc>
        <a:spcBef>
          <a:spcPct val="0"/>
        </a:spcBef>
        <a:spcAft>
          <a:spcPct val="0"/>
        </a:spcAft>
        <a:defRPr sz="1100" b="1">
          <a:ln>
            <a:noFill/>
          </a:ln>
          <a:solidFill>
            <a:schemeClr val="bg1">
              <a:lumMod val="65000"/>
            </a:schemeClr>
          </a:solidFill>
          <a:latin typeface="+mn-lt"/>
          <a:ea typeface="+mn-ea"/>
          <a:cs typeface="+mn-cs"/>
        </a:defRPr>
      </a:lvl1pPr>
      <a:lvl2pPr marL="110522" indent="308299" algn="l" defTabSz="879814" rtl="0" eaLnBrk="0" fontAlgn="base" hangingPunct="0">
        <a:spcBef>
          <a:spcPct val="20000"/>
        </a:spcBef>
        <a:spcAft>
          <a:spcPct val="0"/>
        </a:spcAft>
        <a:buChar char="–"/>
        <a:defRPr sz="2700">
          <a:solidFill>
            <a:schemeClr val="tx1"/>
          </a:solidFill>
          <a:latin typeface="Book Antiqua" pitchFamily="18" charset="0"/>
        </a:defRPr>
      </a:lvl2pPr>
      <a:lvl3pPr marL="219590" indent="618052" algn="l" defTabSz="879814" rtl="0" eaLnBrk="0" fontAlgn="base" hangingPunct="0">
        <a:spcBef>
          <a:spcPct val="20000"/>
        </a:spcBef>
        <a:spcAft>
          <a:spcPct val="0"/>
        </a:spcAft>
        <a:buChar char="•"/>
        <a:defRPr sz="2300">
          <a:solidFill>
            <a:schemeClr val="tx1"/>
          </a:solidFill>
          <a:latin typeface="Book Antiqua" pitchFamily="18" charset="0"/>
        </a:defRPr>
      </a:lvl3pPr>
      <a:lvl4pPr marL="330113" indent="926350" algn="l" defTabSz="879814" rtl="0" eaLnBrk="0" fontAlgn="base" hangingPunct="0">
        <a:spcBef>
          <a:spcPct val="20000"/>
        </a:spcBef>
        <a:spcAft>
          <a:spcPct val="0"/>
        </a:spcAft>
        <a:buChar char="–"/>
        <a:defRPr sz="1900">
          <a:solidFill>
            <a:schemeClr val="tx1"/>
          </a:solidFill>
          <a:latin typeface="Book Antiqua" pitchFamily="18" charset="0"/>
        </a:defRPr>
      </a:lvl4pPr>
      <a:lvl5pPr marL="440635" indent="1234648" algn="l" defTabSz="879814" rtl="0" eaLnBrk="0" fontAlgn="base" hangingPunct="0">
        <a:spcBef>
          <a:spcPct val="20000"/>
        </a:spcBef>
        <a:spcAft>
          <a:spcPct val="0"/>
        </a:spcAft>
        <a:buChar char="»"/>
        <a:defRPr sz="1900">
          <a:solidFill>
            <a:schemeClr val="tx1"/>
          </a:solidFill>
          <a:latin typeface="Book Antiqua" pitchFamily="18" charset="0"/>
        </a:defRPr>
      </a:lvl5pPr>
      <a:lvl6pPr marL="859455" algn="l" defTabSz="879814" rtl="0" fontAlgn="base">
        <a:spcBef>
          <a:spcPct val="20000"/>
        </a:spcBef>
        <a:spcAft>
          <a:spcPct val="0"/>
        </a:spcAft>
        <a:buChar char="»"/>
        <a:defRPr sz="1900">
          <a:solidFill>
            <a:schemeClr val="tx1"/>
          </a:solidFill>
          <a:latin typeface="Book Antiqua" pitchFamily="18" charset="0"/>
        </a:defRPr>
      </a:lvl6pPr>
      <a:lvl7pPr marL="1278276" algn="l" defTabSz="879814" rtl="0" fontAlgn="base">
        <a:spcBef>
          <a:spcPct val="20000"/>
        </a:spcBef>
        <a:spcAft>
          <a:spcPct val="0"/>
        </a:spcAft>
        <a:buChar char="»"/>
        <a:defRPr sz="1900">
          <a:solidFill>
            <a:schemeClr val="tx1"/>
          </a:solidFill>
          <a:latin typeface="Book Antiqua" pitchFamily="18" charset="0"/>
        </a:defRPr>
      </a:lvl7pPr>
      <a:lvl8pPr marL="1697096" algn="l" defTabSz="879814" rtl="0" fontAlgn="base">
        <a:spcBef>
          <a:spcPct val="20000"/>
        </a:spcBef>
        <a:spcAft>
          <a:spcPct val="0"/>
        </a:spcAft>
        <a:buChar char="»"/>
        <a:defRPr sz="1900">
          <a:solidFill>
            <a:schemeClr val="tx1"/>
          </a:solidFill>
          <a:latin typeface="Book Antiqua" pitchFamily="18" charset="0"/>
        </a:defRPr>
      </a:lvl8pPr>
      <a:lvl9pPr marL="2115916" algn="l" defTabSz="879814" rtl="0" fontAlgn="base">
        <a:spcBef>
          <a:spcPct val="20000"/>
        </a:spcBef>
        <a:spcAft>
          <a:spcPct val="0"/>
        </a:spcAft>
        <a:buChar char="»"/>
        <a:defRPr sz="1900">
          <a:solidFill>
            <a:schemeClr val="tx1"/>
          </a:solidFill>
          <a:latin typeface="Book Antiqua" pitchFamily="18" charset="0"/>
        </a:defRPr>
      </a:lvl9pPr>
    </p:bodyStyle>
    <p:otherStyle>
      <a:defPPr>
        <a:defRPr lang="en-US"/>
      </a:defPPr>
      <a:lvl1pPr marL="0" algn="l" defTabSz="837641" rtl="0" eaLnBrk="1" latinLnBrk="0" hangingPunct="1">
        <a:defRPr sz="1600" kern="1200">
          <a:solidFill>
            <a:schemeClr val="tx1"/>
          </a:solidFill>
          <a:latin typeface="+mn-lt"/>
          <a:ea typeface="+mn-ea"/>
          <a:cs typeface="+mn-cs"/>
        </a:defRPr>
      </a:lvl1pPr>
      <a:lvl2pPr marL="418820" algn="l" defTabSz="837641" rtl="0" eaLnBrk="1" latinLnBrk="0" hangingPunct="1">
        <a:defRPr sz="1600" kern="1200">
          <a:solidFill>
            <a:schemeClr val="tx1"/>
          </a:solidFill>
          <a:latin typeface="+mn-lt"/>
          <a:ea typeface="+mn-ea"/>
          <a:cs typeface="+mn-cs"/>
        </a:defRPr>
      </a:lvl2pPr>
      <a:lvl3pPr marL="837641" algn="l" defTabSz="837641" rtl="0" eaLnBrk="1" latinLnBrk="0" hangingPunct="1">
        <a:defRPr sz="1600" kern="1200">
          <a:solidFill>
            <a:schemeClr val="tx1"/>
          </a:solidFill>
          <a:latin typeface="+mn-lt"/>
          <a:ea typeface="+mn-ea"/>
          <a:cs typeface="+mn-cs"/>
        </a:defRPr>
      </a:lvl3pPr>
      <a:lvl4pPr marL="1256462" algn="l" defTabSz="837641" rtl="0" eaLnBrk="1" latinLnBrk="0" hangingPunct="1">
        <a:defRPr sz="1600" kern="1200">
          <a:solidFill>
            <a:schemeClr val="tx1"/>
          </a:solidFill>
          <a:latin typeface="+mn-lt"/>
          <a:ea typeface="+mn-ea"/>
          <a:cs typeface="+mn-cs"/>
        </a:defRPr>
      </a:lvl4pPr>
      <a:lvl5pPr marL="1675281" algn="l" defTabSz="837641" rtl="0" eaLnBrk="1" latinLnBrk="0" hangingPunct="1">
        <a:defRPr sz="1600" kern="1200">
          <a:solidFill>
            <a:schemeClr val="tx1"/>
          </a:solidFill>
          <a:latin typeface="+mn-lt"/>
          <a:ea typeface="+mn-ea"/>
          <a:cs typeface="+mn-cs"/>
        </a:defRPr>
      </a:lvl5pPr>
      <a:lvl6pPr marL="2094103" algn="l" defTabSz="837641" rtl="0" eaLnBrk="1" latinLnBrk="0" hangingPunct="1">
        <a:defRPr sz="1600" kern="1200">
          <a:solidFill>
            <a:schemeClr val="tx1"/>
          </a:solidFill>
          <a:latin typeface="+mn-lt"/>
          <a:ea typeface="+mn-ea"/>
          <a:cs typeface="+mn-cs"/>
        </a:defRPr>
      </a:lvl6pPr>
      <a:lvl7pPr marL="2512923" algn="l" defTabSz="837641" rtl="0" eaLnBrk="1" latinLnBrk="0" hangingPunct="1">
        <a:defRPr sz="1600" kern="1200">
          <a:solidFill>
            <a:schemeClr val="tx1"/>
          </a:solidFill>
          <a:latin typeface="+mn-lt"/>
          <a:ea typeface="+mn-ea"/>
          <a:cs typeface="+mn-cs"/>
        </a:defRPr>
      </a:lvl7pPr>
      <a:lvl8pPr marL="2931744" algn="l" defTabSz="837641" rtl="0" eaLnBrk="1" latinLnBrk="0" hangingPunct="1">
        <a:defRPr sz="1600" kern="1200">
          <a:solidFill>
            <a:schemeClr val="tx1"/>
          </a:solidFill>
          <a:latin typeface="+mn-lt"/>
          <a:ea typeface="+mn-ea"/>
          <a:cs typeface="+mn-cs"/>
        </a:defRPr>
      </a:lvl8pPr>
      <a:lvl9pPr marL="3350565" algn="l" defTabSz="83764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1665" y="6623460"/>
            <a:ext cx="3168383" cy="223081"/>
          </a:xfrm>
          <a:prstGeom prst="rect">
            <a:avLst/>
          </a:prstGeom>
        </p:spPr>
        <p:txBody>
          <a:bodyPr wrap="none" lIns="83764" tIns="41882" rIns="83764" bIns="41882">
            <a:spAutoFit/>
          </a:bodyPr>
          <a:lstStyle/>
          <a:p>
            <a:pPr defTabSz="837641">
              <a:defRPr/>
            </a:pPr>
            <a:r>
              <a:rPr lang="en-US" sz="900" kern="0" dirty="0">
                <a:solidFill>
                  <a:srgbClr val="A6A6A6"/>
                </a:solidFill>
                <a:latin typeface="Century Gothic"/>
                <a:cs typeface="Century Gothic"/>
              </a:rPr>
              <a:t>Confidential: Strategy &amp; Business Development Group</a:t>
            </a:r>
          </a:p>
        </p:txBody>
      </p:sp>
    </p:spTree>
    <p:extLst>
      <p:ext uri="{BB962C8B-B14F-4D97-AF65-F5344CB8AC3E}">
        <p14:creationId xmlns:p14="http://schemas.microsoft.com/office/powerpoint/2010/main" val="1149276203"/>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18820" algn="ctr" rtl="0" fontAlgn="base">
        <a:spcBef>
          <a:spcPct val="0"/>
        </a:spcBef>
        <a:spcAft>
          <a:spcPct val="0"/>
        </a:spcAft>
        <a:defRPr sz="4000">
          <a:solidFill>
            <a:schemeClr val="tx1"/>
          </a:solidFill>
          <a:latin typeface="Calibri" pitchFamily="34" charset="0"/>
        </a:defRPr>
      </a:lvl6pPr>
      <a:lvl7pPr marL="837641" algn="ctr" rtl="0" fontAlgn="base">
        <a:spcBef>
          <a:spcPct val="0"/>
        </a:spcBef>
        <a:spcAft>
          <a:spcPct val="0"/>
        </a:spcAft>
        <a:defRPr sz="4000">
          <a:solidFill>
            <a:schemeClr val="tx1"/>
          </a:solidFill>
          <a:latin typeface="Calibri" pitchFamily="34" charset="0"/>
        </a:defRPr>
      </a:lvl7pPr>
      <a:lvl8pPr marL="1256462" algn="ctr" rtl="0" fontAlgn="base">
        <a:spcBef>
          <a:spcPct val="0"/>
        </a:spcBef>
        <a:spcAft>
          <a:spcPct val="0"/>
        </a:spcAft>
        <a:defRPr sz="4000">
          <a:solidFill>
            <a:schemeClr val="tx1"/>
          </a:solidFill>
          <a:latin typeface="Calibri" pitchFamily="34" charset="0"/>
        </a:defRPr>
      </a:lvl8pPr>
      <a:lvl9pPr marL="1675281" algn="ctr" rtl="0" fontAlgn="base">
        <a:spcBef>
          <a:spcPct val="0"/>
        </a:spcBef>
        <a:spcAft>
          <a:spcPct val="0"/>
        </a:spcAft>
        <a:defRPr sz="4000">
          <a:solidFill>
            <a:schemeClr val="tx1"/>
          </a:solidFill>
          <a:latin typeface="Calibri" pitchFamily="34" charset="0"/>
        </a:defRPr>
      </a:lvl9pPr>
    </p:titleStyle>
    <p:bodyStyle>
      <a:lvl1pPr marL="314115" indent="-31411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1pPr>
      <a:lvl2pPr marL="680583" indent="-261763"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7052" indent="-20941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5871" indent="-20941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884693" indent="-20941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03512" indent="-209410" algn="l" defTabSz="83764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2334" indent="-209410" algn="l" defTabSz="83764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1155" indent="-209410" algn="l" defTabSz="83764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59975" indent="-209410" algn="l" defTabSz="83764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7641" rtl="0" eaLnBrk="1" latinLnBrk="0" hangingPunct="1">
        <a:defRPr sz="1600" kern="1200">
          <a:solidFill>
            <a:schemeClr val="tx1"/>
          </a:solidFill>
          <a:latin typeface="+mn-lt"/>
          <a:ea typeface="+mn-ea"/>
          <a:cs typeface="+mn-cs"/>
        </a:defRPr>
      </a:lvl1pPr>
      <a:lvl2pPr marL="418820" algn="l" defTabSz="837641" rtl="0" eaLnBrk="1" latinLnBrk="0" hangingPunct="1">
        <a:defRPr sz="1600" kern="1200">
          <a:solidFill>
            <a:schemeClr val="tx1"/>
          </a:solidFill>
          <a:latin typeface="+mn-lt"/>
          <a:ea typeface="+mn-ea"/>
          <a:cs typeface="+mn-cs"/>
        </a:defRPr>
      </a:lvl2pPr>
      <a:lvl3pPr marL="837641" algn="l" defTabSz="837641" rtl="0" eaLnBrk="1" latinLnBrk="0" hangingPunct="1">
        <a:defRPr sz="1600" kern="1200">
          <a:solidFill>
            <a:schemeClr val="tx1"/>
          </a:solidFill>
          <a:latin typeface="+mn-lt"/>
          <a:ea typeface="+mn-ea"/>
          <a:cs typeface="+mn-cs"/>
        </a:defRPr>
      </a:lvl3pPr>
      <a:lvl4pPr marL="1256462" algn="l" defTabSz="837641" rtl="0" eaLnBrk="1" latinLnBrk="0" hangingPunct="1">
        <a:defRPr sz="1600" kern="1200">
          <a:solidFill>
            <a:schemeClr val="tx1"/>
          </a:solidFill>
          <a:latin typeface="+mn-lt"/>
          <a:ea typeface="+mn-ea"/>
          <a:cs typeface="+mn-cs"/>
        </a:defRPr>
      </a:lvl4pPr>
      <a:lvl5pPr marL="1675281" algn="l" defTabSz="837641" rtl="0" eaLnBrk="1" latinLnBrk="0" hangingPunct="1">
        <a:defRPr sz="1600" kern="1200">
          <a:solidFill>
            <a:schemeClr val="tx1"/>
          </a:solidFill>
          <a:latin typeface="+mn-lt"/>
          <a:ea typeface="+mn-ea"/>
          <a:cs typeface="+mn-cs"/>
        </a:defRPr>
      </a:lvl5pPr>
      <a:lvl6pPr marL="2094103" algn="l" defTabSz="837641" rtl="0" eaLnBrk="1" latinLnBrk="0" hangingPunct="1">
        <a:defRPr sz="1600" kern="1200">
          <a:solidFill>
            <a:schemeClr val="tx1"/>
          </a:solidFill>
          <a:latin typeface="+mn-lt"/>
          <a:ea typeface="+mn-ea"/>
          <a:cs typeface="+mn-cs"/>
        </a:defRPr>
      </a:lvl6pPr>
      <a:lvl7pPr marL="2512923" algn="l" defTabSz="837641" rtl="0" eaLnBrk="1" latinLnBrk="0" hangingPunct="1">
        <a:defRPr sz="1600" kern="1200">
          <a:solidFill>
            <a:schemeClr val="tx1"/>
          </a:solidFill>
          <a:latin typeface="+mn-lt"/>
          <a:ea typeface="+mn-ea"/>
          <a:cs typeface="+mn-cs"/>
        </a:defRPr>
      </a:lvl7pPr>
      <a:lvl8pPr marL="2931744" algn="l" defTabSz="837641" rtl="0" eaLnBrk="1" latinLnBrk="0" hangingPunct="1">
        <a:defRPr sz="1600" kern="1200">
          <a:solidFill>
            <a:schemeClr val="tx1"/>
          </a:solidFill>
          <a:latin typeface="+mn-lt"/>
          <a:ea typeface="+mn-ea"/>
          <a:cs typeface="+mn-cs"/>
        </a:defRPr>
      </a:lvl8pPr>
      <a:lvl9pPr marL="3350565" algn="l" defTabSz="83764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1664" y="6623457"/>
            <a:ext cx="2046325" cy="223104"/>
          </a:xfrm>
          <a:prstGeom prst="rect">
            <a:avLst/>
          </a:prstGeom>
        </p:spPr>
        <p:txBody>
          <a:bodyPr wrap="none" lIns="83786" tIns="41893" rIns="83786" bIns="41893">
            <a:spAutoFit/>
          </a:bodyPr>
          <a:lstStyle/>
          <a:p>
            <a:pPr defTabSz="837865">
              <a:defRPr/>
            </a:pPr>
            <a:r>
              <a:rPr lang="en-US" sz="900" kern="0" dirty="0">
                <a:solidFill>
                  <a:srgbClr val="A6A6A6"/>
                </a:solidFill>
                <a:latin typeface="Century Gothic"/>
                <a:cs typeface="Century Gothic"/>
              </a:rPr>
              <a:t>Confidential: MAL Strategy &amp; NBD</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a:ext>
            </a:extLst>
          </a:blip>
          <a:srcRect l="10048" r="13237"/>
          <a:stretch/>
        </p:blipFill>
        <p:spPr>
          <a:xfrm>
            <a:off x="-21661" y="960156"/>
            <a:ext cx="12213661" cy="5947681"/>
          </a:xfrm>
          <a:prstGeom prst="rect">
            <a:avLst/>
          </a:prstGeom>
        </p:spPr>
      </p:pic>
    </p:spTree>
    <p:extLst>
      <p:ext uri="{BB962C8B-B14F-4D97-AF65-F5344CB8AC3E}">
        <p14:creationId xmlns:p14="http://schemas.microsoft.com/office/powerpoint/2010/main" val="2842271831"/>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18932" algn="ctr" rtl="0" fontAlgn="base">
        <a:spcBef>
          <a:spcPct val="0"/>
        </a:spcBef>
        <a:spcAft>
          <a:spcPct val="0"/>
        </a:spcAft>
        <a:defRPr sz="4000">
          <a:solidFill>
            <a:schemeClr val="tx1"/>
          </a:solidFill>
          <a:latin typeface="Calibri" pitchFamily="34" charset="0"/>
        </a:defRPr>
      </a:lvl6pPr>
      <a:lvl7pPr marL="837865" algn="ctr" rtl="0" fontAlgn="base">
        <a:spcBef>
          <a:spcPct val="0"/>
        </a:spcBef>
        <a:spcAft>
          <a:spcPct val="0"/>
        </a:spcAft>
        <a:defRPr sz="4000">
          <a:solidFill>
            <a:schemeClr val="tx1"/>
          </a:solidFill>
          <a:latin typeface="Calibri" pitchFamily="34" charset="0"/>
        </a:defRPr>
      </a:lvl7pPr>
      <a:lvl8pPr marL="1256797" algn="ctr" rtl="0" fontAlgn="base">
        <a:spcBef>
          <a:spcPct val="0"/>
        </a:spcBef>
        <a:spcAft>
          <a:spcPct val="0"/>
        </a:spcAft>
        <a:defRPr sz="4000">
          <a:solidFill>
            <a:schemeClr val="tx1"/>
          </a:solidFill>
          <a:latin typeface="Calibri" pitchFamily="34" charset="0"/>
        </a:defRPr>
      </a:lvl8pPr>
      <a:lvl9pPr marL="1675729" algn="ctr" rtl="0" fontAlgn="base">
        <a:spcBef>
          <a:spcPct val="0"/>
        </a:spcBef>
        <a:spcAft>
          <a:spcPct val="0"/>
        </a:spcAft>
        <a:defRPr sz="4000">
          <a:solidFill>
            <a:schemeClr val="tx1"/>
          </a:solidFill>
          <a:latin typeface="Calibri" pitchFamily="34" charset="0"/>
        </a:defRPr>
      </a:lvl9pPr>
    </p:titleStyle>
    <p:bodyStyle>
      <a:lvl1pPr marL="314199" indent="-314199"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1pPr>
      <a:lvl2pPr marL="680765" indent="-261833"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7331" indent="-209466"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6263" indent="-20946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885196" indent="-20946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04128" indent="-209466" algn="l" defTabSz="83786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3060" indent="-209466" algn="l" defTabSz="83786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1993" indent="-209466" algn="l" defTabSz="83786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0925" indent="-209466" algn="l" defTabSz="83786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7865" rtl="0" eaLnBrk="1" latinLnBrk="0" hangingPunct="1">
        <a:defRPr sz="1600" kern="1200">
          <a:solidFill>
            <a:schemeClr val="tx1"/>
          </a:solidFill>
          <a:latin typeface="+mn-lt"/>
          <a:ea typeface="+mn-ea"/>
          <a:cs typeface="+mn-cs"/>
        </a:defRPr>
      </a:lvl1pPr>
      <a:lvl2pPr marL="418932" algn="l" defTabSz="837865" rtl="0" eaLnBrk="1" latinLnBrk="0" hangingPunct="1">
        <a:defRPr sz="1600" kern="1200">
          <a:solidFill>
            <a:schemeClr val="tx1"/>
          </a:solidFill>
          <a:latin typeface="+mn-lt"/>
          <a:ea typeface="+mn-ea"/>
          <a:cs typeface="+mn-cs"/>
        </a:defRPr>
      </a:lvl2pPr>
      <a:lvl3pPr marL="837865" algn="l" defTabSz="837865" rtl="0" eaLnBrk="1" latinLnBrk="0" hangingPunct="1">
        <a:defRPr sz="1600" kern="1200">
          <a:solidFill>
            <a:schemeClr val="tx1"/>
          </a:solidFill>
          <a:latin typeface="+mn-lt"/>
          <a:ea typeface="+mn-ea"/>
          <a:cs typeface="+mn-cs"/>
        </a:defRPr>
      </a:lvl3pPr>
      <a:lvl4pPr marL="1256797" algn="l" defTabSz="837865" rtl="0" eaLnBrk="1" latinLnBrk="0" hangingPunct="1">
        <a:defRPr sz="1600" kern="1200">
          <a:solidFill>
            <a:schemeClr val="tx1"/>
          </a:solidFill>
          <a:latin typeface="+mn-lt"/>
          <a:ea typeface="+mn-ea"/>
          <a:cs typeface="+mn-cs"/>
        </a:defRPr>
      </a:lvl4pPr>
      <a:lvl5pPr marL="1675729" algn="l" defTabSz="837865" rtl="0" eaLnBrk="1" latinLnBrk="0" hangingPunct="1">
        <a:defRPr sz="1600" kern="1200">
          <a:solidFill>
            <a:schemeClr val="tx1"/>
          </a:solidFill>
          <a:latin typeface="+mn-lt"/>
          <a:ea typeface="+mn-ea"/>
          <a:cs typeface="+mn-cs"/>
        </a:defRPr>
      </a:lvl5pPr>
      <a:lvl6pPr marL="2094662" algn="l" defTabSz="837865" rtl="0" eaLnBrk="1" latinLnBrk="0" hangingPunct="1">
        <a:defRPr sz="1600" kern="1200">
          <a:solidFill>
            <a:schemeClr val="tx1"/>
          </a:solidFill>
          <a:latin typeface="+mn-lt"/>
          <a:ea typeface="+mn-ea"/>
          <a:cs typeface="+mn-cs"/>
        </a:defRPr>
      </a:lvl6pPr>
      <a:lvl7pPr marL="2513594" algn="l" defTabSz="837865" rtl="0" eaLnBrk="1" latinLnBrk="0" hangingPunct="1">
        <a:defRPr sz="1600" kern="1200">
          <a:solidFill>
            <a:schemeClr val="tx1"/>
          </a:solidFill>
          <a:latin typeface="+mn-lt"/>
          <a:ea typeface="+mn-ea"/>
          <a:cs typeface="+mn-cs"/>
        </a:defRPr>
      </a:lvl7pPr>
      <a:lvl8pPr marL="2932527" algn="l" defTabSz="837865" rtl="0" eaLnBrk="1" latinLnBrk="0" hangingPunct="1">
        <a:defRPr sz="1600" kern="1200">
          <a:solidFill>
            <a:schemeClr val="tx1"/>
          </a:solidFill>
          <a:latin typeface="+mn-lt"/>
          <a:ea typeface="+mn-ea"/>
          <a:cs typeface="+mn-cs"/>
        </a:defRPr>
      </a:lvl8pPr>
      <a:lvl9pPr marL="3351459" algn="l" defTabSz="83786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1167" y="6623050"/>
            <a:ext cx="3168272" cy="22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709" tIns="41855" rIns="83709" bIns="41855">
            <a:spAutoFit/>
          </a:bodyPr>
          <a:lstStyle>
            <a:lvl1pPr defTabSz="8366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8366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8366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8366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8366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836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836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836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8366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fontAlgn="base" hangingPunct="1">
              <a:spcBef>
                <a:spcPct val="0"/>
              </a:spcBef>
              <a:spcAft>
                <a:spcPct val="0"/>
              </a:spcAft>
              <a:defRPr/>
            </a:pPr>
            <a:r>
              <a:rPr lang="en-US" sz="900">
                <a:solidFill>
                  <a:srgbClr val="A6A6A6"/>
                </a:solidFill>
                <a:ea typeface="MS PGothic" panose="020B0600070205080204" pitchFamily="34" charset="-128"/>
              </a:rPr>
              <a:t>Confidential: Strategy &amp; Business Development Group</a:t>
            </a:r>
          </a:p>
        </p:txBody>
      </p:sp>
      <p:sp>
        <p:nvSpPr>
          <p:cNvPr id="2051" name="Rectangle 16"/>
          <p:cNvSpPr>
            <a:spLocks noChangeArrowheads="1"/>
          </p:cNvSpPr>
          <p:nvPr/>
        </p:nvSpPr>
        <p:spPr bwMode="auto">
          <a:xfrm rot="5400000" flipH="1">
            <a:off x="11603832" y="243153"/>
            <a:ext cx="820738"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7469" tIns="17469" rIns="17469" bIns="17469"/>
          <a:lstStyle>
            <a:lvl1pPr defTabSz="8874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8874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8874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8874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8874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8874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8874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8874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8874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fontAlgn="base" hangingPunct="1">
              <a:spcBef>
                <a:spcPct val="50000"/>
              </a:spcBef>
              <a:spcAft>
                <a:spcPct val="0"/>
              </a:spcAft>
              <a:defRPr/>
            </a:pPr>
            <a:endParaRPr lang="en-US" sz="500">
              <a:solidFill>
                <a:srgbClr val="000000"/>
              </a:solidFill>
              <a:latin typeface="Calibri" panose="020F0502020204030204" pitchFamily="34" charset="0"/>
              <a:ea typeface="MS PGothic" panose="020B0600070205080204" pitchFamily="34" charset="-128"/>
            </a:endParaRPr>
          </a:p>
        </p:txBody>
      </p:sp>
      <p:sp>
        <p:nvSpPr>
          <p:cNvPr id="2052" name="Rectangle 4"/>
          <p:cNvSpPr>
            <a:spLocks noChangeArrowheads="1"/>
          </p:cNvSpPr>
          <p:nvPr/>
        </p:nvSpPr>
        <p:spPr bwMode="auto">
          <a:xfrm>
            <a:off x="5354763" y="6584950"/>
            <a:ext cx="741237" cy="22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65" tIns="41833" rIns="83665" bIns="41833">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eaLnBrk="1" fontAlgn="base" hangingPunct="1">
              <a:spcBef>
                <a:spcPct val="0"/>
              </a:spcBef>
              <a:spcAft>
                <a:spcPct val="0"/>
              </a:spcAft>
              <a:defRPr/>
            </a:pPr>
            <a:r>
              <a:rPr lang="en-US" sz="900">
                <a:solidFill>
                  <a:srgbClr val="A6A6A6"/>
                </a:solidFill>
                <a:latin typeface="Calibri" panose="020F0502020204030204" pitchFamily="34" charset="0"/>
                <a:ea typeface="MS PGothic" panose="020B0600070205080204" pitchFamily="34" charset="-128"/>
              </a:rPr>
              <a:t>Confidential</a:t>
            </a:r>
          </a:p>
        </p:txBody>
      </p:sp>
      <p:sp>
        <p:nvSpPr>
          <p:cNvPr id="2053" name="Rectangle 6"/>
          <p:cNvSpPr>
            <a:spLocks noChangeArrowheads="1"/>
          </p:cNvSpPr>
          <p:nvPr/>
        </p:nvSpPr>
        <p:spPr bwMode="auto">
          <a:xfrm>
            <a:off x="6096001" y="6584950"/>
            <a:ext cx="303616" cy="22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65" tIns="41833" rIns="83665" bIns="41833">
            <a:spAutoFit/>
          </a:bodyPr>
          <a:lstStyle>
            <a:lvl1pPr defTabSz="912813" eaLnBrk="0" hangingPunct="0">
              <a:defRPr>
                <a:solidFill>
                  <a:schemeClr val="tx1"/>
                </a:solidFill>
                <a:latin typeface="Century Gothic" panose="020B0502020202020204" pitchFamily="34" charset="0"/>
                <a:cs typeface="Arial" panose="020B0604020202020204" pitchFamily="34" charset="0"/>
              </a:defRPr>
            </a:lvl1pPr>
            <a:lvl2pPr marL="742950" indent="-285750" defTabSz="912813" eaLnBrk="0" hangingPunct="0">
              <a:defRPr>
                <a:solidFill>
                  <a:schemeClr val="tx1"/>
                </a:solidFill>
                <a:latin typeface="Century Gothic" panose="020B0502020202020204" pitchFamily="34" charset="0"/>
                <a:cs typeface="Arial" panose="020B0604020202020204" pitchFamily="34" charset="0"/>
              </a:defRPr>
            </a:lvl2pPr>
            <a:lvl3pPr marL="1143000" indent="-228600" defTabSz="912813" eaLnBrk="0" hangingPunct="0">
              <a:defRPr>
                <a:solidFill>
                  <a:schemeClr val="tx1"/>
                </a:solidFill>
                <a:latin typeface="Century Gothic" panose="020B0502020202020204" pitchFamily="34" charset="0"/>
                <a:cs typeface="Arial" panose="020B0604020202020204" pitchFamily="34" charset="0"/>
              </a:defRPr>
            </a:lvl3pPr>
            <a:lvl4pPr marL="1600200" indent="-228600" defTabSz="912813" eaLnBrk="0" hangingPunct="0">
              <a:defRPr>
                <a:solidFill>
                  <a:schemeClr val="tx1"/>
                </a:solidFill>
                <a:latin typeface="Century Gothic" panose="020B0502020202020204" pitchFamily="34" charset="0"/>
                <a:cs typeface="Arial" panose="020B0604020202020204" pitchFamily="34" charset="0"/>
              </a:defRPr>
            </a:lvl4pPr>
            <a:lvl5pPr marL="2057400" indent="-228600" defTabSz="912813" eaLnBrk="0" hangingPunct="0">
              <a:defRPr>
                <a:solidFill>
                  <a:schemeClr val="tx1"/>
                </a:solidFill>
                <a:latin typeface="Century Gothic" panose="020B0502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fontAlgn="base" hangingPunct="1">
              <a:spcBef>
                <a:spcPct val="0"/>
              </a:spcBef>
              <a:spcAft>
                <a:spcPct val="0"/>
              </a:spcAft>
              <a:defRPr/>
            </a:pPr>
            <a:fld id="{5028423E-CDF3-4651-BBC1-27886F3F255D}" type="slidenum">
              <a:rPr lang="en-GB" sz="900" smtClean="0">
                <a:solidFill>
                  <a:srgbClr val="A6A6A6"/>
                </a:solidFill>
                <a:latin typeface="Calibri" panose="020F0502020204030204" pitchFamily="34" charset="0"/>
                <a:ea typeface="MS PGothic" panose="020B0600070205080204" pitchFamily="34" charset="-128"/>
              </a:rPr>
              <a:pPr eaLnBrk="1" fontAlgn="base" hangingPunct="1">
                <a:spcBef>
                  <a:spcPct val="0"/>
                </a:spcBef>
                <a:spcAft>
                  <a:spcPct val="0"/>
                </a:spcAft>
                <a:defRPr/>
              </a:pPr>
              <a:t>‹#›</a:t>
            </a:fld>
            <a:endParaRPr lang="en-GB" sz="900">
              <a:solidFill>
                <a:srgbClr val="A6A6A6"/>
              </a:solidFill>
              <a:latin typeface="Calibri" panose="020F0502020204030204" pitchFamily="34" charset="0"/>
              <a:ea typeface="MS PGothic" panose="020B0600070205080204" pitchFamily="34" charset="-128"/>
            </a:endParaRPr>
          </a:p>
        </p:txBody>
      </p:sp>
      <p:pic>
        <p:nvPicPr>
          <p:cNvPr id="7174" name="Picture 6" descr="MultiChoice Africa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1351" y="0"/>
            <a:ext cx="13081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1" y="6610350"/>
            <a:ext cx="136736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01351" y="6629400"/>
            <a:ext cx="1282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6110817" y="6623051"/>
            <a:ext cx="0" cy="157163"/>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39106574"/>
      </p:ext>
    </p:extLst>
  </p:cSld>
  <p:clrMap bg1="lt1" tx1="dk1" bg2="lt2" tx2="dk2" accent1="accent1" accent2="accent2" accent3="accent3" accent4="accent4" accent5="accent5" accent6="accent6" hlink="hlink" folHlink="folHlink"/>
  <p:sldLayoutIdLst>
    <p:sldLayoutId id="2147483687" r:id="rId1"/>
    <p:sldLayoutId id="2147483688" r:id="rId2"/>
  </p:sldLayoutIdLst>
  <p:transition advClick="0"/>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18540" algn="ctr" rtl="0" eaLnBrk="1" fontAlgn="base" hangingPunct="1">
        <a:spcBef>
          <a:spcPct val="0"/>
        </a:spcBef>
        <a:spcAft>
          <a:spcPct val="0"/>
        </a:spcAft>
        <a:defRPr sz="4000">
          <a:solidFill>
            <a:schemeClr val="tx1"/>
          </a:solidFill>
          <a:latin typeface="Calibri" pitchFamily="34" charset="0"/>
        </a:defRPr>
      </a:lvl6pPr>
      <a:lvl7pPr marL="837083" algn="ctr" rtl="0" eaLnBrk="1" fontAlgn="base" hangingPunct="1">
        <a:spcBef>
          <a:spcPct val="0"/>
        </a:spcBef>
        <a:spcAft>
          <a:spcPct val="0"/>
        </a:spcAft>
        <a:defRPr sz="4000">
          <a:solidFill>
            <a:schemeClr val="tx1"/>
          </a:solidFill>
          <a:latin typeface="Calibri" pitchFamily="34" charset="0"/>
        </a:defRPr>
      </a:lvl7pPr>
      <a:lvl8pPr marL="1255623" algn="ctr" rtl="0" eaLnBrk="1" fontAlgn="base" hangingPunct="1">
        <a:spcBef>
          <a:spcPct val="0"/>
        </a:spcBef>
        <a:spcAft>
          <a:spcPct val="0"/>
        </a:spcAft>
        <a:defRPr sz="4000">
          <a:solidFill>
            <a:schemeClr val="tx1"/>
          </a:solidFill>
          <a:latin typeface="Calibri" pitchFamily="34" charset="0"/>
        </a:defRPr>
      </a:lvl8pPr>
      <a:lvl9pPr marL="1674164" algn="ctr" rtl="0" eaLnBrk="1" fontAlgn="base" hangingPunct="1">
        <a:spcBef>
          <a:spcPct val="0"/>
        </a:spcBef>
        <a:spcAft>
          <a:spcPct val="0"/>
        </a:spcAft>
        <a:defRPr sz="4000">
          <a:solidFill>
            <a:schemeClr val="tx1"/>
          </a:solidFill>
          <a:latin typeface="Calibri" pitchFamily="34" charset="0"/>
        </a:defRPr>
      </a:lvl9pPr>
    </p:titleStyle>
    <p:bodyStyle>
      <a:lvl1pPr marL="312738" indent="-31273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79450" indent="-2603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046163" indent="-207963"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63675" indent="-20796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82775" indent="-20796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01975" indent="-209270" algn="l" defTabSz="8370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0519" indent="-209270" algn="l" defTabSz="8370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39060" indent="-209270" algn="l" defTabSz="8370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57600" indent="-209270" algn="l" defTabSz="8370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7083" rtl="0" eaLnBrk="1" latinLnBrk="0" hangingPunct="1">
        <a:defRPr sz="1600" kern="1200">
          <a:solidFill>
            <a:schemeClr val="tx1"/>
          </a:solidFill>
          <a:latin typeface="+mn-lt"/>
          <a:ea typeface="+mn-ea"/>
          <a:cs typeface="+mn-cs"/>
        </a:defRPr>
      </a:lvl1pPr>
      <a:lvl2pPr marL="418540" algn="l" defTabSz="837083" rtl="0" eaLnBrk="1" latinLnBrk="0" hangingPunct="1">
        <a:defRPr sz="1600" kern="1200">
          <a:solidFill>
            <a:schemeClr val="tx1"/>
          </a:solidFill>
          <a:latin typeface="+mn-lt"/>
          <a:ea typeface="+mn-ea"/>
          <a:cs typeface="+mn-cs"/>
        </a:defRPr>
      </a:lvl2pPr>
      <a:lvl3pPr marL="837083" algn="l" defTabSz="837083" rtl="0" eaLnBrk="1" latinLnBrk="0" hangingPunct="1">
        <a:defRPr sz="1600" kern="1200">
          <a:solidFill>
            <a:schemeClr val="tx1"/>
          </a:solidFill>
          <a:latin typeface="+mn-lt"/>
          <a:ea typeface="+mn-ea"/>
          <a:cs typeface="+mn-cs"/>
        </a:defRPr>
      </a:lvl3pPr>
      <a:lvl4pPr marL="1255623" algn="l" defTabSz="837083" rtl="0" eaLnBrk="1" latinLnBrk="0" hangingPunct="1">
        <a:defRPr sz="1600" kern="1200">
          <a:solidFill>
            <a:schemeClr val="tx1"/>
          </a:solidFill>
          <a:latin typeface="+mn-lt"/>
          <a:ea typeface="+mn-ea"/>
          <a:cs typeface="+mn-cs"/>
        </a:defRPr>
      </a:lvl4pPr>
      <a:lvl5pPr marL="1674164" algn="l" defTabSz="837083" rtl="0" eaLnBrk="1" latinLnBrk="0" hangingPunct="1">
        <a:defRPr sz="1600" kern="1200">
          <a:solidFill>
            <a:schemeClr val="tx1"/>
          </a:solidFill>
          <a:latin typeface="+mn-lt"/>
          <a:ea typeface="+mn-ea"/>
          <a:cs typeface="+mn-cs"/>
        </a:defRPr>
      </a:lvl5pPr>
      <a:lvl6pPr marL="2092705" algn="l" defTabSz="837083" rtl="0" eaLnBrk="1" latinLnBrk="0" hangingPunct="1">
        <a:defRPr sz="1600" kern="1200">
          <a:solidFill>
            <a:schemeClr val="tx1"/>
          </a:solidFill>
          <a:latin typeface="+mn-lt"/>
          <a:ea typeface="+mn-ea"/>
          <a:cs typeface="+mn-cs"/>
        </a:defRPr>
      </a:lvl6pPr>
      <a:lvl7pPr marL="2511247" algn="l" defTabSz="837083" rtl="0" eaLnBrk="1" latinLnBrk="0" hangingPunct="1">
        <a:defRPr sz="1600" kern="1200">
          <a:solidFill>
            <a:schemeClr val="tx1"/>
          </a:solidFill>
          <a:latin typeface="+mn-lt"/>
          <a:ea typeface="+mn-ea"/>
          <a:cs typeface="+mn-cs"/>
        </a:defRPr>
      </a:lvl7pPr>
      <a:lvl8pPr marL="2929788" algn="l" defTabSz="837083" rtl="0" eaLnBrk="1" latinLnBrk="0" hangingPunct="1">
        <a:defRPr sz="1600" kern="1200">
          <a:solidFill>
            <a:schemeClr val="tx1"/>
          </a:solidFill>
          <a:latin typeface="+mn-lt"/>
          <a:ea typeface="+mn-ea"/>
          <a:cs typeface="+mn-cs"/>
        </a:defRPr>
      </a:lvl8pPr>
      <a:lvl9pPr marL="3348330" algn="l" defTabSz="8370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0.png"/><Relationship Id="rId7" Type="http://schemas.openxmlformats.org/officeDocument/2006/relationships/diagramLayout" Target="../diagrams/layout1.xml"/><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3.png"/><Relationship Id="rId5" Type="http://schemas.openxmlformats.org/officeDocument/2006/relationships/image" Target="../media/image32.jpg"/><Relationship Id="rId10" Type="http://schemas.microsoft.com/office/2007/relationships/diagramDrawing" Target="../diagrams/drawing1.xml"/><Relationship Id="rId4" Type="http://schemas.openxmlformats.org/officeDocument/2006/relationships/image" Target="../media/image31.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ilminnaija.blogspot.com.ng/2007/05/history-and-development-of-nigerian.html"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hyperlink" Target="http://www.google.com.ng/url?sa=i&amp;rct=j&amp;q=&amp;esrc=s&amp;source=imgres&amp;cd=&amp;cad=rja&amp;uact=8&amp;ved=0ahUKEwjX-a6usMDTAhXG1BoKHRkEDg4QjRwIBw&amp;url=http://androidandme.com/2017/04/reviews/dji-osmo-mobile-review-the-magical-smartphone-stabilizer/&amp;psig=AFQjCNGThnr3KcQvixYoZB2nus-VzlgQjQ&amp;ust=14932361716371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14351000" y="187325"/>
            <a:ext cx="81438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54" tIns="41827" rIns="83654" bIns="41827" anchor="ctr"/>
          <a:lstStyle>
            <a:lvl1pPr defTabSz="912813">
              <a:defRPr>
                <a:solidFill>
                  <a:schemeClr val="tx1"/>
                </a:solidFill>
                <a:latin typeface="Century Gothic" panose="020B0502020202020204" pitchFamily="34" charset="0"/>
                <a:ea typeface="MS PGothic" panose="020B0600070205080204" pitchFamily="34" charset="-128"/>
              </a:defRPr>
            </a:lvl1pPr>
            <a:lvl2pPr marL="742950" indent="-285750" defTabSz="912813">
              <a:defRPr>
                <a:solidFill>
                  <a:schemeClr val="tx1"/>
                </a:solidFill>
                <a:latin typeface="Century Gothic" panose="020B0502020202020204" pitchFamily="34" charset="0"/>
                <a:ea typeface="MS PGothic" panose="020B0600070205080204" pitchFamily="34" charset="-128"/>
              </a:defRPr>
            </a:lvl2pPr>
            <a:lvl3pPr marL="1143000" indent="-228600" defTabSz="912813">
              <a:defRPr>
                <a:solidFill>
                  <a:schemeClr val="tx1"/>
                </a:solidFill>
                <a:latin typeface="Century Gothic" panose="020B0502020202020204" pitchFamily="34" charset="0"/>
                <a:ea typeface="MS PGothic" panose="020B0600070205080204" pitchFamily="34" charset="-128"/>
              </a:defRPr>
            </a:lvl3pPr>
            <a:lvl4pPr marL="1600200" indent="-228600" defTabSz="912813">
              <a:defRPr>
                <a:solidFill>
                  <a:schemeClr val="tx1"/>
                </a:solidFill>
                <a:latin typeface="Century Gothic" panose="020B0502020202020204" pitchFamily="34" charset="0"/>
                <a:ea typeface="MS PGothic" panose="020B0600070205080204" pitchFamily="34" charset="-128"/>
              </a:defRPr>
            </a:lvl4pPr>
            <a:lvl5pPr marL="2057400" indent="-228600" defTabSz="912813">
              <a:defRPr>
                <a:solidFill>
                  <a:schemeClr val="tx1"/>
                </a:solidFill>
                <a:latin typeface="Century Gothic" panose="020B0502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fontAlgn="base">
              <a:spcBef>
                <a:spcPct val="50000"/>
              </a:spcBef>
              <a:spcAft>
                <a:spcPct val="0"/>
              </a:spcAft>
            </a:pPr>
            <a:endParaRPr lang="en-US" sz="900" b="1">
              <a:solidFill>
                <a:srgbClr val="000000"/>
              </a:solidFill>
              <a:latin typeface="Calibri" panose="020F0502020204030204" pitchFamily="34" charset="0"/>
              <a:cs typeface="Arial" panose="020B0604020202020204" pitchFamily="34" charset="0"/>
            </a:endParaRPr>
          </a:p>
        </p:txBody>
      </p:sp>
      <p:sp>
        <p:nvSpPr>
          <p:cNvPr id="3" name="Rectangle 2"/>
          <p:cNvSpPr/>
          <p:nvPr/>
        </p:nvSpPr>
        <p:spPr>
          <a:xfrm>
            <a:off x="7465375" y="4624830"/>
            <a:ext cx="2992437" cy="707886"/>
          </a:xfrm>
          <a:prstGeom prst="rect">
            <a:avLst/>
          </a:prstGeom>
        </p:spPr>
        <p:txBody>
          <a:bodyPr wrap="square">
            <a:spAutoFit/>
          </a:bodyPr>
          <a:lstStyle/>
          <a:p>
            <a:pPr algn="ctr"/>
            <a:r>
              <a:rPr lang="en-US" sz="2000" b="1" dirty="0">
                <a:latin typeface="Century Gothic" panose="020B0502020202020204" pitchFamily="34" charset="0"/>
                <a:cs typeface="Arial" panose="020B0604020202020204" pitchFamily="34" charset="0"/>
              </a:rPr>
              <a:t>John Ugbe</a:t>
            </a:r>
          </a:p>
          <a:p>
            <a:pPr algn="ctr"/>
            <a:r>
              <a:rPr lang="en-US" sz="2000" i="1" dirty="0">
                <a:latin typeface="Century Gothic" panose="020B0502020202020204" pitchFamily="34" charset="0"/>
                <a:cs typeface="Arial" panose="020B0604020202020204" pitchFamily="34" charset="0"/>
              </a:rPr>
              <a:t>April, 2017</a:t>
            </a:r>
            <a:endParaRPr lang="en-US" sz="2000" i="1" dirty="0">
              <a:latin typeface="Century Gothic" panose="020B0502020202020204" pitchFamily="34" charset="0"/>
            </a:endParaRPr>
          </a:p>
        </p:txBody>
      </p:sp>
      <p:sp>
        <p:nvSpPr>
          <p:cNvPr id="9" name="Rectangle 8"/>
          <p:cNvSpPr/>
          <p:nvPr/>
        </p:nvSpPr>
        <p:spPr>
          <a:xfrm>
            <a:off x="10058400" y="0"/>
            <a:ext cx="1828800" cy="1057275"/>
          </a:xfrm>
          <a:prstGeom prst="rect">
            <a:avLst/>
          </a:prstGeom>
        </p:spPr>
        <p:txBody>
          <a:bodyPr rtlCol="0" anchor="ctr" anchorCtr="0">
            <a:spAutoFit/>
          </a:bodyPr>
          <a:lstStyle/>
          <a:p>
            <a:pPr algn="ctr"/>
            <a:endParaRPr lang="en-US" b="0" dirty="0">
              <a:solidFill>
                <a:schemeClr val="tx1"/>
              </a:solidFill>
            </a:endParaRPr>
          </a:p>
        </p:txBody>
      </p:sp>
      <p:sp>
        <p:nvSpPr>
          <p:cNvPr id="10" name="Rectangle 9"/>
          <p:cNvSpPr/>
          <p:nvPr/>
        </p:nvSpPr>
        <p:spPr>
          <a:xfrm>
            <a:off x="10439400" y="0"/>
            <a:ext cx="1752600" cy="762000"/>
          </a:xfrm>
          <a:prstGeom prst="rect">
            <a:avLst/>
          </a:prstGeom>
          <a:solidFill>
            <a:schemeClr val="bg1"/>
          </a:solidFill>
        </p:spPr>
        <p:txBody>
          <a:bodyPr rtlCol="0" anchor="ctr" anchorCtr="0">
            <a:spAutoFit/>
          </a:bodyPr>
          <a:lstStyle/>
          <a:p>
            <a:pPr algn="ctr"/>
            <a:endParaRPr lang="en-US" b="0" dirty="0">
              <a:solidFill>
                <a:schemeClr val="tx1"/>
              </a:solidFill>
            </a:endParaRPr>
          </a:p>
        </p:txBody>
      </p:sp>
      <p:pic>
        <p:nvPicPr>
          <p:cNvPr id="14" name="Picture 13"/>
          <p:cNvPicPr>
            <a:picLocks noChangeAspect="1"/>
          </p:cNvPicPr>
          <p:nvPr/>
        </p:nvPicPr>
        <p:blipFill>
          <a:blip r:embed="rId3"/>
          <a:stretch>
            <a:fillRect/>
          </a:stretch>
        </p:blipFill>
        <p:spPr>
          <a:xfrm>
            <a:off x="8583185" y="6224991"/>
            <a:ext cx="1795463" cy="638175"/>
          </a:xfrm>
          <a:prstGeom prst="rect">
            <a:avLst/>
          </a:prstGeom>
        </p:spPr>
      </p:pic>
      <p:pic>
        <p:nvPicPr>
          <p:cNvPr id="2560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5563" y="0"/>
            <a:ext cx="19764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hape 53"/>
          <p:cNvSpPr/>
          <p:nvPr/>
        </p:nvSpPr>
        <p:spPr>
          <a:xfrm rot="990375">
            <a:off x="3219795" y="-276619"/>
            <a:ext cx="872212" cy="7411237"/>
          </a:xfrm>
          <a:custGeom>
            <a:avLst/>
            <a:gdLst/>
            <a:ahLst/>
            <a:cxnLst/>
            <a:rect l="0" t="0" r="0" b="0"/>
            <a:pathLst>
              <a:path w="120000" h="120000" extrusionOk="0">
                <a:moveTo>
                  <a:pt x="0" y="4184"/>
                </a:moveTo>
                <a:lnTo>
                  <a:pt x="120000" y="0"/>
                </a:lnTo>
                <a:lnTo>
                  <a:pt x="120000" y="115815"/>
                </a:lnTo>
                <a:lnTo>
                  <a:pt x="0" y="120000"/>
                </a:lnTo>
                <a:close/>
              </a:path>
            </a:pathLst>
          </a:custGeom>
          <a:solidFill>
            <a:srgbClr val="0187AC">
              <a:alpha val="60000"/>
            </a:srgbClr>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5" name="Shape 55"/>
          <p:cNvSpPr/>
          <p:nvPr/>
        </p:nvSpPr>
        <p:spPr>
          <a:xfrm>
            <a:off x="4974373" y="2397634"/>
            <a:ext cx="7217624" cy="2062733"/>
          </a:xfrm>
          <a:custGeom>
            <a:avLst/>
            <a:gdLst/>
            <a:ahLst/>
            <a:cxnLst/>
            <a:rect l="0" t="0" r="0" b="0"/>
            <a:pathLst>
              <a:path w="120000" h="120000" extrusionOk="0">
                <a:moveTo>
                  <a:pt x="10162" y="0"/>
                </a:moveTo>
                <a:lnTo>
                  <a:pt x="120000" y="0"/>
                </a:lnTo>
                <a:lnTo>
                  <a:pt x="120000" y="119999"/>
                </a:lnTo>
                <a:lnTo>
                  <a:pt x="0" y="119999"/>
                </a:lnTo>
                <a:close/>
              </a:path>
            </a:pathLst>
          </a:custGeom>
          <a:solidFill>
            <a:srgbClr val="176490">
              <a:alpha val="60000"/>
            </a:srgbClr>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6" name="Shape 56"/>
          <p:cNvSpPr/>
          <p:nvPr/>
        </p:nvSpPr>
        <p:spPr>
          <a:xfrm rot="990375">
            <a:off x="4389045" y="-276619"/>
            <a:ext cx="872212" cy="7411237"/>
          </a:xfrm>
          <a:custGeom>
            <a:avLst/>
            <a:gdLst/>
            <a:ahLst/>
            <a:cxnLst/>
            <a:rect l="0" t="0" r="0" b="0"/>
            <a:pathLst>
              <a:path w="120000" h="120000" extrusionOk="0">
                <a:moveTo>
                  <a:pt x="0" y="4184"/>
                </a:moveTo>
                <a:lnTo>
                  <a:pt x="120000" y="0"/>
                </a:lnTo>
                <a:lnTo>
                  <a:pt x="120000" y="115815"/>
                </a:lnTo>
                <a:lnTo>
                  <a:pt x="0" y="120000"/>
                </a:lnTo>
                <a:close/>
              </a:path>
            </a:pathLst>
          </a:custGeom>
          <a:solidFill>
            <a:srgbClr val="176490">
              <a:alpha val="60000"/>
            </a:srgbClr>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7" name="Shape 57"/>
          <p:cNvSpPr/>
          <p:nvPr/>
        </p:nvSpPr>
        <p:spPr>
          <a:xfrm>
            <a:off x="3859951" y="2463800"/>
            <a:ext cx="1930400" cy="1930400"/>
          </a:xfrm>
          <a:prstGeom prst="ellipse">
            <a:avLst/>
          </a:prstGeom>
          <a:solidFill>
            <a:srgbClr val="FFFFFF"/>
          </a:solidFill>
          <a:ln w="38100" cap="flat" cmpd="sng">
            <a:solidFill>
              <a:srgbClr val="176490"/>
            </a:solidFill>
            <a:prstDash val="solid"/>
            <a:round/>
            <a:headEnd type="none" w="med" len="med"/>
            <a:tailEnd type="none" w="med" len="med"/>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8" name="Shape 58"/>
          <p:cNvSpPr/>
          <p:nvPr/>
        </p:nvSpPr>
        <p:spPr>
          <a:xfrm>
            <a:off x="5994401" y="2438400"/>
            <a:ext cx="5689599" cy="1149031"/>
          </a:xfrm>
          <a:prstGeom prst="rect">
            <a:avLst/>
          </a:prstGeom>
          <a:noFill/>
          <a:ln>
            <a:noFill/>
          </a:ln>
        </p:spPr>
        <p:txBody>
          <a:bodyPr lIns="0" tIns="0" rIns="0" bIns="0" anchor="t" anchorCtr="0">
            <a:noAutofit/>
          </a:bodyPr>
          <a:lstStyle/>
          <a:p>
            <a:pPr algn="ctr" defTabSz="1219170">
              <a:lnSpc>
                <a:spcPct val="150000"/>
              </a:lnSpc>
              <a:buSzPct val="25000"/>
            </a:pPr>
            <a:r>
              <a:rPr lang="en-US" sz="4000" b="1" kern="0" dirty="0">
                <a:solidFill>
                  <a:srgbClr val="FFFFFF"/>
                </a:solidFill>
                <a:latin typeface="Century Gothic" panose="020B0502020202020204" pitchFamily="34" charset="0"/>
                <a:ea typeface="Calibri"/>
                <a:cs typeface="Calibri"/>
              </a:rPr>
              <a:t>Replacing </a:t>
            </a:r>
            <a:r>
              <a:rPr lang="en-US" sz="4000" b="1" i="1" kern="0" dirty="0">
                <a:solidFill>
                  <a:srgbClr val="002060"/>
                </a:solidFill>
                <a:latin typeface="Century Gothic" panose="020B0502020202020204" pitchFamily="34" charset="0"/>
                <a:ea typeface="Calibri"/>
                <a:cs typeface="Calibri"/>
              </a:rPr>
              <a:t>Hollywood</a:t>
            </a:r>
            <a:r>
              <a:rPr lang="en-US" sz="4000" b="1" kern="0" dirty="0">
                <a:solidFill>
                  <a:srgbClr val="FFFFFF"/>
                </a:solidFill>
                <a:latin typeface="Century Gothic" panose="020B0502020202020204" pitchFamily="34" charset="0"/>
                <a:ea typeface="Calibri"/>
                <a:cs typeface="Calibri"/>
              </a:rPr>
              <a:t> with </a:t>
            </a:r>
            <a:r>
              <a:rPr lang="en-US" sz="4000" b="1" i="1" kern="0" dirty="0">
                <a:solidFill>
                  <a:srgbClr val="92D050"/>
                </a:solidFill>
                <a:latin typeface="Century Gothic" panose="020B0502020202020204" pitchFamily="34" charset="0"/>
                <a:ea typeface="Calibri"/>
                <a:cs typeface="Calibri"/>
              </a:rPr>
              <a:t>Nollywood</a:t>
            </a:r>
          </a:p>
          <a:p>
            <a:pPr algn="ctr" defTabSz="1219170">
              <a:lnSpc>
                <a:spcPct val="150000"/>
              </a:lnSpc>
              <a:buSzPct val="25000"/>
            </a:pPr>
            <a:endParaRPr lang="en-US" sz="4000" b="1" kern="0" dirty="0">
              <a:solidFill>
                <a:srgbClr val="FFFFFF"/>
              </a:solidFill>
              <a:latin typeface="Century Gothic" panose="020B0502020202020204" pitchFamily="34" charset="0"/>
              <a:ea typeface="Calibri"/>
              <a:cs typeface="Calibri"/>
              <a:sym typeface="Calibri"/>
            </a:endParaRPr>
          </a:p>
        </p:txBody>
      </p:sp>
      <p:sp>
        <p:nvSpPr>
          <p:cNvPr id="29" name="Shape 59"/>
          <p:cNvSpPr/>
          <p:nvPr/>
        </p:nvSpPr>
        <p:spPr>
          <a:xfrm>
            <a:off x="4352457" y="2956308"/>
            <a:ext cx="945384" cy="945384"/>
          </a:xfrm>
          <a:custGeom>
            <a:avLst/>
            <a:gdLst/>
            <a:ahLst/>
            <a:cxnLst/>
            <a:rect l="0" t="0" r="0" b="0"/>
            <a:pathLst>
              <a:path w="120000" h="120000" extrusionOk="0">
                <a:moveTo>
                  <a:pt x="114375" y="120000"/>
                </a:moveTo>
                <a:cubicBezTo>
                  <a:pt x="5625" y="120000"/>
                  <a:pt x="5625" y="120000"/>
                  <a:pt x="5625" y="120000"/>
                </a:cubicBezTo>
                <a:cubicBezTo>
                  <a:pt x="2343" y="120000"/>
                  <a:pt x="0" y="117656"/>
                  <a:pt x="0" y="114375"/>
                </a:cubicBezTo>
                <a:cubicBezTo>
                  <a:pt x="0" y="20625"/>
                  <a:pt x="0" y="20625"/>
                  <a:pt x="0" y="20625"/>
                </a:cubicBezTo>
                <a:cubicBezTo>
                  <a:pt x="0" y="17343"/>
                  <a:pt x="2343" y="15000"/>
                  <a:pt x="5625" y="15000"/>
                </a:cubicBezTo>
                <a:cubicBezTo>
                  <a:pt x="16875" y="15000"/>
                  <a:pt x="16875" y="15000"/>
                  <a:pt x="16875" y="15000"/>
                </a:cubicBezTo>
                <a:cubicBezTo>
                  <a:pt x="16875" y="20625"/>
                  <a:pt x="16875" y="20625"/>
                  <a:pt x="16875" y="20625"/>
                </a:cubicBezTo>
                <a:cubicBezTo>
                  <a:pt x="16875" y="27656"/>
                  <a:pt x="22968" y="33750"/>
                  <a:pt x="30000" y="33750"/>
                </a:cubicBezTo>
                <a:cubicBezTo>
                  <a:pt x="37031" y="33750"/>
                  <a:pt x="43125" y="27656"/>
                  <a:pt x="43125" y="20625"/>
                </a:cubicBezTo>
                <a:cubicBezTo>
                  <a:pt x="43125" y="15000"/>
                  <a:pt x="43125" y="15000"/>
                  <a:pt x="43125" y="15000"/>
                </a:cubicBezTo>
                <a:cubicBezTo>
                  <a:pt x="76875" y="15000"/>
                  <a:pt x="76875" y="15000"/>
                  <a:pt x="76875" y="15000"/>
                </a:cubicBezTo>
                <a:cubicBezTo>
                  <a:pt x="76875" y="20625"/>
                  <a:pt x="76875" y="20625"/>
                  <a:pt x="76875" y="20625"/>
                </a:cubicBezTo>
                <a:cubicBezTo>
                  <a:pt x="76875" y="27656"/>
                  <a:pt x="82968" y="33750"/>
                  <a:pt x="90000" y="33750"/>
                </a:cubicBezTo>
                <a:cubicBezTo>
                  <a:pt x="97031" y="33750"/>
                  <a:pt x="103125" y="27656"/>
                  <a:pt x="103125" y="20625"/>
                </a:cubicBezTo>
                <a:cubicBezTo>
                  <a:pt x="103125" y="15000"/>
                  <a:pt x="103125" y="15000"/>
                  <a:pt x="103125" y="15000"/>
                </a:cubicBezTo>
                <a:cubicBezTo>
                  <a:pt x="114375" y="15000"/>
                  <a:pt x="114375" y="15000"/>
                  <a:pt x="114375" y="15000"/>
                </a:cubicBezTo>
                <a:cubicBezTo>
                  <a:pt x="117656" y="15000"/>
                  <a:pt x="120000" y="17343"/>
                  <a:pt x="120000" y="20625"/>
                </a:cubicBezTo>
                <a:cubicBezTo>
                  <a:pt x="120000" y="114375"/>
                  <a:pt x="120000" y="114375"/>
                  <a:pt x="120000" y="114375"/>
                </a:cubicBezTo>
                <a:cubicBezTo>
                  <a:pt x="120000" y="117656"/>
                  <a:pt x="117656" y="120000"/>
                  <a:pt x="114375" y="120000"/>
                </a:cubicBezTo>
                <a:moveTo>
                  <a:pt x="108750" y="45000"/>
                </a:moveTo>
                <a:cubicBezTo>
                  <a:pt x="11250" y="45000"/>
                  <a:pt x="11250" y="45000"/>
                  <a:pt x="11250" y="45000"/>
                </a:cubicBezTo>
                <a:cubicBezTo>
                  <a:pt x="11250" y="108750"/>
                  <a:pt x="11250" y="108750"/>
                  <a:pt x="11250" y="108750"/>
                </a:cubicBezTo>
                <a:cubicBezTo>
                  <a:pt x="108750" y="108750"/>
                  <a:pt x="108750" y="108750"/>
                  <a:pt x="108750" y="108750"/>
                </a:cubicBezTo>
                <a:lnTo>
                  <a:pt x="108750" y="45000"/>
                </a:lnTo>
                <a:close/>
                <a:moveTo>
                  <a:pt x="41250" y="71250"/>
                </a:moveTo>
                <a:cubicBezTo>
                  <a:pt x="42656" y="71250"/>
                  <a:pt x="44062" y="71718"/>
                  <a:pt x="45000" y="73125"/>
                </a:cubicBezTo>
                <a:cubicBezTo>
                  <a:pt x="54375" y="82031"/>
                  <a:pt x="54375" y="82031"/>
                  <a:pt x="54375" y="82031"/>
                </a:cubicBezTo>
                <a:cubicBezTo>
                  <a:pt x="76875" y="60000"/>
                  <a:pt x="76875" y="60000"/>
                  <a:pt x="76875" y="60000"/>
                </a:cubicBezTo>
                <a:cubicBezTo>
                  <a:pt x="77812" y="58593"/>
                  <a:pt x="79218" y="58125"/>
                  <a:pt x="80625" y="58125"/>
                </a:cubicBezTo>
                <a:cubicBezTo>
                  <a:pt x="83906" y="58125"/>
                  <a:pt x="86250" y="60468"/>
                  <a:pt x="86250" y="63750"/>
                </a:cubicBezTo>
                <a:cubicBezTo>
                  <a:pt x="86250" y="65156"/>
                  <a:pt x="85781" y="66562"/>
                  <a:pt x="84375" y="67500"/>
                </a:cubicBezTo>
                <a:cubicBezTo>
                  <a:pt x="58125" y="93750"/>
                  <a:pt x="58125" y="93750"/>
                  <a:pt x="58125" y="93750"/>
                </a:cubicBezTo>
                <a:cubicBezTo>
                  <a:pt x="57187" y="95156"/>
                  <a:pt x="55781" y="95625"/>
                  <a:pt x="54375" y="95625"/>
                </a:cubicBezTo>
                <a:cubicBezTo>
                  <a:pt x="52968" y="95625"/>
                  <a:pt x="51562" y="95156"/>
                  <a:pt x="50625" y="93750"/>
                </a:cubicBezTo>
                <a:cubicBezTo>
                  <a:pt x="37500" y="80625"/>
                  <a:pt x="37500" y="80625"/>
                  <a:pt x="37500" y="80625"/>
                </a:cubicBezTo>
                <a:cubicBezTo>
                  <a:pt x="36093" y="79687"/>
                  <a:pt x="35625" y="78281"/>
                  <a:pt x="35625" y="76875"/>
                </a:cubicBezTo>
                <a:cubicBezTo>
                  <a:pt x="35625" y="73593"/>
                  <a:pt x="37968" y="71250"/>
                  <a:pt x="41250" y="71250"/>
                </a:cubicBezTo>
                <a:moveTo>
                  <a:pt x="90000" y="26250"/>
                </a:moveTo>
                <a:cubicBezTo>
                  <a:pt x="86718" y="26250"/>
                  <a:pt x="84375" y="23906"/>
                  <a:pt x="84375" y="20625"/>
                </a:cubicBezTo>
                <a:cubicBezTo>
                  <a:pt x="84375" y="5625"/>
                  <a:pt x="84375" y="5625"/>
                  <a:pt x="84375" y="5625"/>
                </a:cubicBezTo>
                <a:cubicBezTo>
                  <a:pt x="84375" y="2343"/>
                  <a:pt x="86718" y="0"/>
                  <a:pt x="90000" y="0"/>
                </a:cubicBezTo>
                <a:cubicBezTo>
                  <a:pt x="93281" y="0"/>
                  <a:pt x="95625" y="2343"/>
                  <a:pt x="95625" y="5625"/>
                </a:cubicBezTo>
                <a:cubicBezTo>
                  <a:pt x="95625" y="20625"/>
                  <a:pt x="95625" y="20625"/>
                  <a:pt x="95625" y="20625"/>
                </a:cubicBezTo>
                <a:cubicBezTo>
                  <a:pt x="95625" y="23906"/>
                  <a:pt x="93281" y="26250"/>
                  <a:pt x="90000" y="26250"/>
                </a:cubicBezTo>
                <a:moveTo>
                  <a:pt x="30000" y="26250"/>
                </a:moveTo>
                <a:cubicBezTo>
                  <a:pt x="26718" y="26250"/>
                  <a:pt x="24375" y="23906"/>
                  <a:pt x="24375" y="20625"/>
                </a:cubicBezTo>
                <a:cubicBezTo>
                  <a:pt x="24375" y="5625"/>
                  <a:pt x="24375" y="5625"/>
                  <a:pt x="24375" y="5625"/>
                </a:cubicBezTo>
                <a:cubicBezTo>
                  <a:pt x="24375" y="2343"/>
                  <a:pt x="26718" y="0"/>
                  <a:pt x="30000" y="0"/>
                </a:cubicBezTo>
                <a:cubicBezTo>
                  <a:pt x="33281" y="0"/>
                  <a:pt x="35625" y="2343"/>
                  <a:pt x="35625" y="5625"/>
                </a:cubicBezTo>
                <a:cubicBezTo>
                  <a:pt x="35625" y="20625"/>
                  <a:pt x="35625" y="20625"/>
                  <a:pt x="35625" y="20625"/>
                </a:cubicBezTo>
                <a:cubicBezTo>
                  <a:pt x="35625" y="23906"/>
                  <a:pt x="33281" y="26250"/>
                  <a:pt x="30000" y="26250"/>
                </a:cubicBezTo>
              </a:path>
            </a:pathLst>
          </a:custGeom>
          <a:solidFill>
            <a:srgbClr val="176490"/>
          </a:solidFill>
          <a:ln>
            <a:noFill/>
          </a:ln>
        </p:spPr>
        <p:txBody>
          <a:bodyPr lIns="121900" tIns="60933" rIns="121900" bIns="60933" anchor="t"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0179" t="41751" r="66185" b="42845"/>
          <a:stretch/>
        </p:blipFill>
        <p:spPr>
          <a:xfrm>
            <a:off x="4870957" y="6340554"/>
            <a:ext cx="640598" cy="407047"/>
          </a:xfrm>
          <a:prstGeom prst="rect">
            <a:avLst/>
          </a:prstGeom>
        </p:spPr>
      </p:pic>
    </p:spTree>
    <p:extLst>
      <p:ext uri="{BB962C8B-B14F-4D97-AF65-F5344CB8AC3E}">
        <p14:creationId xmlns:p14="http://schemas.microsoft.com/office/powerpoint/2010/main" val="33433249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ppt_w</p:attrName>
                                        </p:attrNameLst>
                                      </p:cBhvr>
                                      <p:tavLst>
                                        <p:tav tm="0">
                                          <p:val>
                                            <p:strVal val="0"/>
                                          </p:val>
                                        </p:tav>
                                        <p:tav tm="100000">
                                          <p:val>
                                            <p:strVal val="#ppt_w"/>
                                          </p:val>
                                        </p:tav>
                                      </p:tavLst>
                                    </p:anim>
                                    <p:anim calcmode="lin" valueType="num">
                                      <p:cBhvr additive="base">
                                        <p:cTn id="16" dur="500"/>
                                        <p:tgtEl>
                                          <p:spTgt spid="27"/>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350848" y="-8353"/>
            <a:ext cx="1841152" cy="12497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929111"/>
            <a:ext cx="1526175" cy="23846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800" y="5150148"/>
            <a:ext cx="1782932" cy="1271778"/>
          </a:xfrm>
          <a:prstGeom prst="rect">
            <a:avLst/>
          </a:prstGeom>
        </p:spPr>
      </p:pic>
      <p:graphicFrame>
        <p:nvGraphicFramePr>
          <p:cNvPr id="8" name="Diagram 7"/>
          <p:cNvGraphicFramePr/>
          <p:nvPr>
            <p:extLst>
              <p:ext uri="{D42A27DB-BD31-4B8C-83A1-F6EECF244321}">
                <p14:modId xmlns:p14="http://schemas.microsoft.com/office/powerpoint/2010/main" val="1520293006"/>
              </p:ext>
            </p:extLst>
          </p:nvPr>
        </p:nvGraphicFramePr>
        <p:xfrm>
          <a:off x="1371600" y="719666"/>
          <a:ext cx="7811436"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Summary</a:t>
            </a:r>
          </a:p>
        </p:txBody>
      </p:sp>
      <p:pic>
        <p:nvPicPr>
          <p:cNvPr id="2" name="Picture 1"/>
          <p:cNvPicPr>
            <a:picLocks noChangeAspect="1"/>
          </p:cNvPicPr>
          <p:nvPr/>
        </p:nvPicPr>
        <p:blipFill>
          <a:blip r:embed="rId11"/>
          <a:stretch>
            <a:fillRect/>
          </a:stretch>
        </p:blipFill>
        <p:spPr>
          <a:xfrm>
            <a:off x="815788" y="4876800"/>
            <a:ext cx="2062823" cy="1545126"/>
          </a:xfrm>
          <a:prstGeom prst="rect">
            <a:avLst/>
          </a:prstGeom>
        </p:spPr>
      </p:pic>
      <p:pic>
        <p:nvPicPr>
          <p:cNvPr id="4" name="Picture 3"/>
          <p:cNvPicPr>
            <a:picLocks noChangeAspect="1"/>
          </p:cNvPicPr>
          <p:nvPr/>
        </p:nvPicPr>
        <p:blipFill>
          <a:blip r:embed="rId12"/>
          <a:stretch>
            <a:fillRect/>
          </a:stretch>
        </p:blipFill>
        <p:spPr>
          <a:xfrm>
            <a:off x="10078006" y="2895600"/>
            <a:ext cx="1801472" cy="1349365"/>
          </a:xfrm>
          <a:prstGeom prst="rect">
            <a:avLst/>
          </a:prstGeom>
        </p:spPr>
      </p:pic>
    </p:spTree>
    <p:extLst>
      <p:ext uri="{BB962C8B-B14F-4D97-AF65-F5344CB8AC3E}">
        <p14:creationId xmlns:p14="http://schemas.microsoft.com/office/powerpoint/2010/main" val="161868088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2646" y="3246869"/>
            <a:ext cx="7211077" cy="676707"/>
          </a:xfrm>
        </p:spPr>
        <p:txBody>
          <a:bodyPr>
            <a:normAutofit/>
          </a:bodyPr>
          <a:lstStyle/>
          <a:p>
            <a:pPr algn="ctr"/>
            <a:r>
              <a:rPr lang="en-US" b="1" dirty="0">
                <a:latin typeface="Arial" panose="020B0604020202020204" pitchFamily="34" charset="0"/>
                <a:cs typeface="Arial" panose="020B0604020202020204" pitchFamily="34" charset="0"/>
              </a:rPr>
              <a:t>Ends</a:t>
            </a:r>
            <a:endParaRPr lang="en-US"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348" y="0"/>
            <a:ext cx="1843314" cy="12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99206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Agenda</a:t>
            </a:r>
          </a:p>
        </p:txBody>
      </p:sp>
      <p:grpSp>
        <p:nvGrpSpPr>
          <p:cNvPr id="4" name="Shape 66"/>
          <p:cNvGrpSpPr/>
          <p:nvPr/>
        </p:nvGrpSpPr>
        <p:grpSpPr>
          <a:xfrm rot="5400000">
            <a:off x="-2227379" y="1560066"/>
            <a:ext cx="4455545" cy="4455545"/>
            <a:chOff x="-1836964" y="868161"/>
            <a:chExt cx="3945437" cy="3945437"/>
          </a:xfrm>
        </p:grpSpPr>
        <p:sp>
          <p:nvSpPr>
            <p:cNvPr id="5" name="Shape 67"/>
            <p:cNvSpPr/>
            <p:nvPr/>
          </p:nvSpPr>
          <p:spPr>
            <a:xfrm>
              <a:off x="-1836964" y="868161"/>
              <a:ext cx="3945437" cy="3945437"/>
            </a:xfrm>
            <a:prstGeom prst="blockArc">
              <a:avLst>
                <a:gd name="adj1" fmla="val 10800000"/>
                <a:gd name="adj2" fmla="val 0"/>
                <a:gd name="adj3" fmla="val 25000"/>
              </a:avLst>
            </a:prstGeom>
            <a:solidFill>
              <a:srgbClr val="D8D8D8"/>
            </a:solidFill>
            <a:ln>
              <a:noFill/>
            </a:ln>
          </p:spPr>
          <p:txBody>
            <a:bodyPr lIns="121900" tIns="60933" rIns="121900" bIns="60933" anchor="ctr" anchorCtr="0">
              <a:noAutofit/>
            </a:bodyPr>
            <a:lstStyle/>
            <a:p>
              <a:pPr algn="ctr" defTabSz="1219170"/>
              <a:endParaRPr sz="2400" kern="0">
                <a:solidFill>
                  <a:srgbClr val="262626"/>
                </a:solidFill>
                <a:ea typeface="Calibri"/>
                <a:cs typeface="Calibri"/>
                <a:sym typeface="Calibri"/>
              </a:endParaRPr>
            </a:p>
          </p:txBody>
        </p:sp>
        <p:sp>
          <p:nvSpPr>
            <p:cNvPr id="6" name="Shape 68"/>
            <p:cNvSpPr/>
            <p:nvPr/>
          </p:nvSpPr>
          <p:spPr>
            <a:xfrm>
              <a:off x="-1219200" y="1485925"/>
              <a:ext cx="2709909" cy="2709909"/>
            </a:xfrm>
            <a:prstGeom prst="blockArc">
              <a:avLst>
                <a:gd name="adj1" fmla="val 10800122"/>
                <a:gd name="adj2" fmla="val 6"/>
                <a:gd name="adj3" fmla="val 14055"/>
              </a:avLst>
            </a:prstGeom>
            <a:solidFill>
              <a:srgbClr val="BFBFBF"/>
            </a:solidFill>
            <a:ln>
              <a:noFill/>
            </a:ln>
          </p:spPr>
          <p:txBody>
            <a:bodyPr lIns="121900" tIns="60933" rIns="121900" bIns="60933" anchor="ctr" anchorCtr="0">
              <a:noAutofit/>
            </a:bodyPr>
            <a:lstStyle/>
            <a:p>
              <a:pPr algn="ctr" defTabSz="1219170"/>
              <a:endParaRPr sz="2400" kern="0">
                <a:solidFill>
                  <a:srgbClr val="262626"/>
                </a:solidFill>
                <a:ea typeface="Calibri"/>
                <a:cs typeface="Calibri"/>
                <a:sym typeface="Calibri"/>
              </a:endParaRPr>
            </a:p>
          </p:txBody>
        </p:sp>
      </p:grpSp>
      <p:sp>
        <p:nvSpPr>
          <p:cNvPr id="7" name="Shape 69"/>
          <p:cNvSpPr/>
          <p:nvPr/>
        </p:nvSpPr>
        <p:spPr>
          <a:xfrm>
            <a:off x="1290380" y="1513527"/>
            <a:ext cx="4574789" cy="561811"/>
          </a:xfrm>
          <a:prstGeom prst="roundRect">
            <a:avLst>
              <a:gd name="adj" fmla="val 50000"/>
            </a:avLst>
          </a:prstGeom>
          <a:solidFill>
            <a:srgbClr val="176490"/>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Overview</a:t>
            </a:r>
          </a:p>
        </p:txBody>
      </p:sp>
      <p:sp>
        <p:nvSpPr>
          <p:cNvPr id="8" name="Shape 70"/>
          <p:cNvSpPr/>
          <p:nvPr/>
        </p:nvSpPr>
        <p:spPr>
          <a:xfrm>
            <a:off x="1525032" y="2225881"/>
            <a:ext cx="4574789" cy="561811"/>
          </a:xfrm>
          <a:prstGeom prst="roundRect">
            <a:avLst>
              <a:gd name="adj" fmla="val 50000"/>
            </a:avLst>
          </a:prstGeom>
          <a:solidFill>
            <a:srgbClr val="0187AC"/>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Cultural Awakening</a:t>
            </a:r>
          </a:p>
        </p:txBody>
      </p:sp>
      <p:sp>
        <p:nvSpPr>
          <p:cNvPr id="9" name="Shape 71"/>
          <p:cNvSpPr/>
          <p:nvPr/>
        </p:nvSpPr>
        <p:spPr>
          <a:xfrm>
            <a:off x="1687006" y="2923852"/>
            <a:ext cx="4574789" cy="561811"/>
          </a:xfrm>
          <a:prstGeom prst="roundRect">
            <a:avLst>
              <a:gd name="adj" fmla="val 50000"/>
            </a:avLst>
          </a:prstGeom>
          <a:solidFill>
            <a:srgbClr val="1AA4BE"/>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What Changed?</a:t>
            </a:r>
          </a:p>
        </p:txBody>
      </p:sp>
      <p:sp>
        <p:nvSpPr>
          <p:cNvPr id="10" name="Shape 72"/>
          <p:cNvSpPr/>
          <p:nvPr/>
        </p:nvSpPr>
        <p:spPr>
          <a:xfrm>
            <a:off x="1687006" y="4307958"/>
            <a:ext cx="4574789" cy="561811"/>
          </a:xfrm>
          <a:prstGeom prst="roundRect">
            <a:avLst>
              <a:gd name="adj" fmla="val 50000"/>
            </a:avLst>
          </a:prstGeom>
          <a:solidFill>
            <a:srgbClr val="52C3CB"/>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0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a:cs typeface="Calibri"/>
                <a:sym typeface="Calibri"/>
              </a:rPr>
              <a:t>Our Movies found Wider Appeal</a:t>
            </a:r>
            <a:endParaRPr kumimoji="0" lang="en-US"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Shape 73"/>
          <p:cNvSpPr/>
          <p:nvPr/>
        </p:nvSpPr>
        <p:spPr>
          <a:xfrm>
            <a:off x="1219200" y="5734705"/>
            <a:ext cx="4574789" cy="561811"/>
          </a:xfrm>
          <a:prstGeom prst="roundRect">
            <a:avLst>
              <a:gd name="adj" fmla="val 50000"/>
            </a:avLst>
          </a:prstGeom>
          <a:solidFill>
            <a:srgbClr val="42BDC6"/>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What the Future </a:t>
            </a:r>
            <a:r>
              <a:rPr kumimoji="0" lang="en-US" sz="24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a:cs typeface="Calibri"/>
                <a:sym typeface="Calibri"/>
              </a:rPr>
              <a:t>looks like</a:t>
            </a:r>
            <a:endPar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24" name="Group 23"/>
          <p:cNvGrpSpPr/>
          <p:nvPr/>
        </p:nvGrpSpPr>
        <p:grpSpPr>
          <a:xfrm>
            <a:off x="7239001" y="1466024"/>
            <a:ext cx="4343400" cy="4629976"/>
            <a:chOff x="7596681" y="2034868"/>
            <a:chExt cx="3528519" cy="3738108"/>
          </a:xfrm>
        </p:grpSpPr>
        <p:grpSp>
          <p:nvGrpSpPr>
            <p:cNvPr id="23" name="Group 22"/>
            <p:cNvGrpSpPr/>
            <p:nvPr/>
          </p:nvGrpSpPr>
          <p:grpSpPr>
            <a:xfrm>
              <a:off x="7596681" y="2034868"/>
              <a:ext cx="3528519" cy="3738108"/>
              <a:chOff x="7596681" y="2034868"/>
              <a:chExt cx="3528519" cy="3738108"/>
            </a:xfrm>
          </p:grpSpPr>
          <p:sp>
            <p:nvSpPr>
              <p:cNvPr id="13" name="Shape 80"/>
              <p:cNvSpPr/>
              <p:nvPr/>
            </p:nvSpPr>
            <p:spPr>
              <a:xfrm>
                <a:off x="8164413" y="2034868"/>
                <a:ext cx="2393057" cy="708332"/>
              </a:xfrm>
              <a:custGeom>
                <a:avLst/>
                <a:gdLst/>
                <a:ahLst/>
                <a:cxnLst/>
                <a:rect l="0" t="0" r="0" b="0"/>
                <a:pathLst>
                  <a:path w="120000" h="120000" extrusionOk="0">
                    <a:moveTo>
                      <a:pt x="53958" y="0"/>
                    </a:moveTo>
                    <a:lnTo>
                      <a:pt x="66041" y="0"/>
                    </a:lnTo>
                    <a:lnTo>
                      <a:pt x="68027" y="1043"/>
                    </a:lnTo>
                    <a:lnTo>
                      <a:pt x="69848" y="2086"/>
                    </a:lnTo>
                    <a:lnTo>
                      <a:pt x="71668" y="4695"/>
                    </a:lnTo>
                    <a:lnTo>
                      <a:pt x="73158" y="8347"/>
                    </a:lnTo>
                    <a:lnTo>
                      <a:pt x="74648" y="12000"/>
                    </a:lnTo>
                    <a:lnTo>
                      <a:pt x="75806" y="17217"/>
                    </a:lnTo>
                    <a:lnTo>
                      <a:pt x="76634" y="22434"/>
                    </a:lnTo>
                    <a:lnTo>
                      <a:pt x="117682" y="22434"/>
                    </a:lnTo>
                    <a:lnTo>
                      <a:pt x="118675" y="22956"/>
                    </a:lnTo>
                    <a:lnTo>
                      <a:pt x="119337" y="24521"/>
                    </a:lnTo>
                    <a:lnTo>
                      <a:pt x="119668" y="26608"/>
                    </a:lnTo>
                    <a:lnTo>
                      <a:pt x="120000" y="29217"/>
                    </a:lnTo>
                    <a:lnTo>
                      <a:pt x="119668" y="40173"/>
                    </a:lnTo>
                    <a:lnTo>
                      <a:pt x="119172" y="50086"/>
                    </a:lnTo>
                    <a:lnTo>
                      <a:pt x="118179" y="60000"/>
                    </a:lnTo>
                    <a:lnTo>
                      <a:pt x="117020" y="69391"/>
                    </a:lnTo>
                    <a:lnTo>
                      <a:pt x="115365" y="77739"/>
                    </a:lnTo>
                    <a:lnTo>
                      <a:pt x="113544" y="86086"/>
                    </a:lnTo>
                    <a:lnTo>
                      <a:pt x="111558" y="93391"/>
                    </a:lnTo>
                    <a:lnTo>
                      <a:pt x="109241" y="100173"/>
                    </a:lnTo>
                    <a:lnTo>
                      <a:pt x="106593" y="105913"/>
                    </a:lnTo>
                    <a:lnTo>
                      <a:pt x="103779" y="110608"/>
                    </a:lnTo>
                    <a:lnTo>
                      <a:pt x="100800" y="114782"/>
                    </a:lnTo>
                    <a:lnTo>
                      <a:pt x="97820" y="117913"/>
                    </a:lnTo>
                    <a:lnTo>
                      <a:pt x="94510" y="119478"/>
                    </a:lnTo>
                    <a:lnTo>
                      <a:pt x="91200" y="120000"/>
                    </a:lnTo>
                    <a:lnTo>
                      <a:pt x="28800" y="120000"/>
                    </a:lnTo>
                    <a:lnTo>
                      <a:pt x="25489" y="119478"/>
                    </a:lnTo>
                    <a:lnTo>
                      <a:pt x="22179" y="117913"/>
                    </a:lnTo>
                    <a:lnTo>
                      <a:pt x="19200" y="114782"/>
                    </a:lnTo>
                    <a:lnTo>
                      <a:pt x="16220" y="110608"/>
                    </a:lnTo>
                    <a:lnTo>
                      <a:pt x="13406" y="105913"/>
                    </a:lnTo>
                    <a:lnTo>
                      <a:pt x="10758" y="100173"/>
                    </a:lnTo>
                    <a:lnTo>
                      <a:pt x="8441" y="93391"/>
                    </a:lnTo>
                    <a:lnTo>
                      <a:pt x="6455" y="86086"/>
                    </a:lnTo>
                    <a:lnTo>
                      <a:pt x="4634" y="77739"/>
                    </a:lnTo>
                    <a:lnTo>
                      <a:pt x="2979" y="69391"/>
                    </a:lnTo>
                    <a:lnTo>
                      <a:pt x="1655" y="60000"/>
                    </a:lnTo>
                    <a:lnTo>
                      <a:pt x="827" y="50086"/>
                    </a:lnTo>
                    <a:lnTo>
                      <a:pt x="331" y="40173"/>
                    </a:lnTo>
                    <a:lnTo>
                      <a:pt x="0" y="29217"/>
                    </a:lnTo>
                    <a:lnTo>
                      <a:pt x="331" y="26608"/>
                    </a:lnTo>
                    <a:lnTo>
                      <a:pt x="662" y="24521"/>
                    </a:lnTo>
                    <a:lnTo>
                      <a:pt x="1324" y="22956"/>
                    </a:lnTo>
                    <a:lnTo>
                      <a:pt x="2317" y="22434"/>
                    </a:lnTo>
                    <a:lnTo>
                      <a:pt x="43365" y="22434"/>
                    </a:lnTo>
                    <a:lnTo>
                      <a:pt x="44193" y="17217"/>
                    </a:lnTo>
                    <a:lnTo>
                      <a:pt x="45351" y="12000"/>
                    </a:lnTo>
                    <a:lnTo>
                      <a:pt x="46841" y="8347"/>
                    </a:lnTo>
                    <a:lnTo>
                      <a:pt x="48331" y="4695"/>
                    </a:lnTo>
                    <a:lnTo>
                      <a:pt x="50151" y="2086"/>
                    </a:lnTo>
                    <a:lnTo>
                      <a:pt x="51972" y="1043"/>
                    </a:lnTo>
                    <a:lnTo>
                      <a:pt x="53958"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4" name="Shape 81"/>
              <p:cNvSpPr/>
              <p:nvPr/>
            </p:nvSpPr>
            <p:spPr>
              <a:xfrm>
                <a:off x="8283241" y="3299975"/>
                <a:ext cx="1392924" cy="264853"/>
              </a:xfrm>
              <a:custGeom>
                <a:avLst/>
                <a:gdLst/>
                <a:ahLst/>
                <a:cxnLst/>
                <a:rect l="0" t="0" r="0" b="0"/>
                <a:pathLst>
                  <a:path w="120000" h="120000" extrusionOk="0">
                    <a:moveTo>
                      <a:pt x="12227" y="0"/>
                    </a:moveTo>
                    <a:lnTo>
                      <a:pt x="107488" y="0"/>
                    </a:lnTo>
                    <a:lnTo>
                      <a:pt x="110331" y="1395"/>
                    </a:lnTo>
                    <a:lnTo>
                      <a:pt x="112890" y="5581"/>
                    </a:lnTo>
                    <a:lnTo>
                      <a:pt x="115165" y="12558"/>
                    </a:lnTo>
                    <a:lnTo>
                      <a:pt x="117156" y="22325"/>
                    </a:lnTo>
                    <a:lnTo>
                      <a:pt x="118578" y="33488"/>
                    </a:lnTo>
                    <a:lnTo>
                      <a:pt x="119715" y="46046"/>
                    </a:lnTo>
                    <a:lnTo>
                      <a:pt x="120000" y="60000"/>
                    </a:lnTo>
                    <a:lnTo>
                      <a:pt x="119715" y="73953"/>
                    </a:lnTo>
                    <a:lnTo>
                      <a:pt x="118578" y="86511"/>
                    </a:lnTo>
                    <a:lnTo>
                      <a:pt x="117156" y="97674"/>
                    </a:lnTo>
                    <a:lnTo>
                      <a:pt x="115165" y="106046"/>
                    </a:lnTo>
                    <a:lnTo>
                      <a:pt x="112890" y="114418"/>
                    </a:lnTo>
                    <a:lnTo>
                      <a:pt x="110331" y="118604"/>
                    </a:lnTo>
                    <a:lnTo>
                      <a:pt x="107488" y="120000"/>
                    </a:lnTo>
                    <a:lnTo>
                      <a:pt x="12227" y="120000"/>
                    </a:lnTo>
                    <a:lnTo>
                      <a:pt x="9383" y="118604"/>
                    </a:lnTo>
                    <a:lnTo>
                      <a:pt x="6824" y="114418"/>
                    </a:lnTo>
                    <a:lnTo>
                      <a:pt x="4549" y="106046"/>
                    </a:lnTo>
                    <a:lnTo>
                      <a:pt x="2559" y="97674"/>
                    </a:lnTo>
                    <a:lnTo>
                      <a:pt x="1421" y="86511"/>
                    </a:lnTo>
                    <a:lnTo>
                      <a:pt x="284" y="73953"/>
                    </a:lnTo>
                    <a:lnTo>
                      <a:pt x="0" y="60000"/>
                    </a:lnTo>
                    <a:lnTo>
                      <a:pt x="284" y="46046"/>
                    </a:lnTo>
                    <a:lnTo>
                      <a:pt x="1421" y="33488"/>
                    </a:lnTo>
                    <a:lnTo>
                      <a:pt x="2559" y="22325"/>
                    </a:lnTo>
                    <a:lnTo>
                      <a:pt x="4549" y="12558"/>
                    </a:lnTo>
                    <a:lnTo>
                      <a:pt x="6824" y="5581"/>
                    </a:lnTo>
                    <a:lnTo>
                      <a:pt x="9383" y="1395"/>
                    </a:lnTo>
                    <a:lnTo>
                      <a:pt x="12227"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5" name="Shape 82"/>
              <p:cNvSpPr/>
              <p:nvPr/>
            </p:nvSpPr>
            <p:spPr>
              <a:xfrm>
                <a:off x="8283241" y="4011388"/>
                <a:ext cx="1392924" cy="264853"/>
              </a:xfrm>
              <a:custGeom>
                <a:avLst/>
                <a:gdLst/>
                <a:ahLst/>
                <a:cxnLst/>
                <a:rect l="0" t="0" r="0" b="0"/>
                <a:pathLst>
                  <a:path w="120000" h="120000" extrusionOk="0">
                    <a:moveTo>
                      <a:pt x="12227" y="0"/>
                    </a:moveTo>
                    <a:lnTo>
                      <a:pt x="107488" y="0"/>
                    </a:lnTo>
                    <a:lnTo>
                      <a:pt x="110331" y="1395"/>
                    </a:lnTo>
                    <a:lnTo>
                      <a:pt x="112890" y="5581"/>
                    </a:lnTo>
                    <a:lnTo>
                      <a:pt x="115165" y="12558"/>
                    </a:lnTo>
                    <a:lnTo>
                      <a:pt x="117156" y="22325"/>
                    </a:lnTo>
                    <a:lnTo>
                      <a:pt x="118578" y="33488"/>
                    </a:lnTo>
                    <a:lnTo>
                      <a:pt x="119715" y="46046"/>
                    </a:lnTo>
                    <a:lnTo>
                      <a:pt x="120000" y="60000"/>
                    </a:lnTo>
                    <a:lnTo>
                      <a:pt x="119715" y="73953"/>
                    </a:lnTo>
                    <a:lnTo>
                      <a:pt x="118578" y="86511"/>
                    </a:lnTo>
                    <a:lnTo>
                      <a:pt x="117156" y="97674"/>
                    </a:lnTo>
                    <a:lnTo>
                      <a:pt x="115165" y="107441"/>
                    </a:lnTo>
                    <a:lnTo>
                      <a:pt x="112890" y="114418"/>
                    </a:lnTo>
                    <a:lnTo>
                      <a:pt x="110331" y="118604"/>
                    </a:lnTo>
                    <a:lnTo>
                      <a:pt x="107488" y="120000"/>
                    </a:lnTo>
                    <a:lnTo>
                      <a:pt x="12227" y="120000"/>
                    </a:lnTo>
                    <a:lnTo>
                      <a:pt x="9383" y="118604"/>
                    </a:lnTo>
                    <a:lnTo>
                      <a:pt x="6824" y="114418"/>
                    </a:lnTo>
                    <a:lnTo>
                      <a:pt x="4549" y="107441"/>
                    </a:lnTo>
                    <a:lnTo>
                      <a:pt x="2559" y="97674"/>
                    </a:lnTo>
                    <a:lnTo>
                      <a:pt x="1421" y="86511"/>
                    </a:lnTo>
                    <a:lnTo>
                      <a:pt x="284" y="73953"/>
                    </a:lnTo>
                    <a:lnTo>
                      <a:pt x="0" y="60000"/>
                    </a:lnTo>
                    <a:lnTo>
                      <a:pt x="284" y="46046"/>
                    </a:lnTo>
                    <a:lnTo>
                      <a:pt x="1421" y="33488"/>
                    </a:lnTo>
                    <a:lnTo>
                      <a:pt x="2559" y="22325"/>
                    </a:lnTo>
                    <a:lnTo>
                      <a:pt x="4549" y="12558"/>
                    </a:lnTo>
                    <a:lnTo>
                      <a:pt x="6824" y="5581"/>
                    </a:lnTo>
                    <a:lnTo>
                      <a:pt x="9383" y="1395"/>
                    </a:lnTo>
                    <a:lnTo>
                      <a:pt x="12227"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6" name="Shape 83"/>
              <p:cNvSpPr/>
              <p:nvPr/>
            </p:nvSpPr>
            <p:spPr>
              <a:xfrm>
                <a:off x="8283241" y="4722798"/>
                <a:ext cx="1392924" cy="267933"/>
              </a:xfrm>
              <a:custGeom>
                <a:avLst/>
                <a:gdLst/>
                <a:ahLst/>
                <a:cxnLst/>
                <a:rect l="0" t="0" r="0" b="0"/>
                <a:pathLst>
                  <a:path w="120000" h="120000" extrusionOk="0">
                    <a:moveTo>
                      <a:pt x="12227" y="0"/>
                    </a:moveTo>
                    <a:lnTo>
                      <a:pt x="107488" y="0"/>
                    </a:lnTo>
                    <a:lnTo>
                      <a:pt x="110331" y="1379"/>
                    </a:lnTo>
                    <a:lnTo>
                      <a:pt x="112890" y="6896"/>
                    </a:lnTo>
                    <a:lnTo>
                      <a:pt x="115165" y="12413"/>
                    </a:lnTo>
                    <a:lnTo>
                      <a:pt x="117156" y="22068"/>
                    </a:lnTo>
                    <a:lnTo>
                      <a:pt x="118578" y="33103"/>
                    </a:lnTo>
                    <a:lnTo>
                      <a:pt x="119715" y="45517"/>
                    </a:lnTo>
                    <a:lnTo>
                      <a:pt x="120000" y="59310"/>
                    </a:lnTo>
                    <a:lnTo>
                      <a:pt x="119715" y="73103"/>
                    </a:lnTo>
                    <a:lnTo>
                      <a:pt x="118578" y="85517"/>
                    </a:lnTo>
                    <a:lnTo>
                      <a:pt x="117156" y="96551"/>
                    </a:lnTo>
                    <a:lnTo>
                      <a:pt x="115165" y="106206"/>
                    </a:lnTo>
                    <a:lnTo>
                      <a:pt x="112890" y="113103"/>
                    </a:lnTo>
                    <a:lnTo>
                      <a:pt x="110331" y="117241"/>
                    </a:lnTo>
                    <a:lnTo>
                      <a:pt x="107488" y="120000"/>
                    </a:lnTo>
                    <a:lnTo>
                      <a:pt x="12227" y="120000"/>
                    </a:lnTo>
                    <a:lnTo>
                      <a:pt x="9383" y="117241"/>
                    </a:lnTo>
                    <a:lnTo>
                      <a:pt x="6824" y="113103"/>
                    </a:lnTo>
                    <a:lnTo>
                      <a:pt x="4549" y="106206"/>
                    </a:lnTo>
                    <a:lnTo>
                      <a:pt x="2559" y="96551"/>
                    </a:lnTo>
                    <a:lnTo>
                      <a:pt x="1421" y="85517"/>
                    </a:lnTo>
                    <a:lnTo>
                      <a:pt x="284" y="73103"/>
                    </a:lnTo>
                    <a:lnTo>
                      <a:pt x="0" y="59310"/>
                    </a:lnTo>
                    <a:lnTo>
                      <a:pt x="284" y="45517"/>
                    </a:lnTo>
                    <a:lnTo>
                      <a:pt x="1421" y="33103"/>
                    </a:lnTo>
                    <a:lnTo>
                      <a:pt x="2559" y="22068"/>
                    </a:lnTo>
                    <a:lnTo>
                      <a:pt x="4549" y="12413"/>
                    </a:lnTo>
                    <a:lnTo>
                      <a:pt x="6824" y="6896"/>
                    </a:lnTo>
                    <a:lnTo>
                      <a:pt x="9383" y="1379"/>
                    </a:lnTo>
                    <a:lnTo>
                      <a:pt x="12227"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7" name="Shape 84"/>
              <p:cNvSpPr/>
              <p:nvPr/>
            </p:nvSpPr>
            <p:spPr>
              <a:xfrm>
                <a:off x="9963332" y="3299975"/>
                <a:ext cx="475310" cy="264853"/>
              </a:xfrm>
              <a:custGeom>
                <a:avLst/>
                <a:gdLst/>
                <a:ahLst/>
                <a:cxnLst/>
                <a:rect l="0" t="0" r="0" b="0"/>
                <a:pathLst>
                  <a:path w="120000" h="120000" extrusionOk="0">
                    <a:moveTo>
                      <a:pt x="35833" y="0"/>
                    </a:moveTo>
                    <a:lnTo>
                      <a:pt x="84166" y="0"/>
                    </a:lnTo>
                    <a:lnTo>
                      <a:pt x="92500" y="1395"/>
                    </a:lnTo>
                    <a:lnTo>
                      <a:pt x="100000" y="5581"/>
                    </a:lnTo>
                    <a:lnTo>
                      <a:pt x="106666" y="12558"/>
                    </a:lnTo>
                    <a:lnTo>
                      <a:pt x="112500" y="22325"/>
                    </a:lnTo>
                    <a:lnTo>
                      <a:pt x="115833" y="33488"/>
                    </a:lnTo>
                    <a:lnTo>
                      <a:pt x="119166" y="46046"/>
                    </a:lnTo>
                    <a:lnTo>
                      <a:pt x="120000" y="60000"/>
                    </a:lnTo>
                    <a:lnTo>
                      <a:pt x="119166" y="73953"/>
                    </a:lnTo>
                    <a:lnTo>
                      <a:pt x="115833" y="86511"/>
                    </a:lnTo>
                    <a:lnTo>
                      <a:pt x="112500" y="97674"/>
                    </a:lnTo>
                    <a:lnTo>
                      <a:pt x="106666" y="106046"/>
                    </a:lnTo>
                    <a:lnTo>
                      <a:pt x="100000" y="114418"/>
                    </a:lnTo>
                    <a:lnTo>
                      <a:pt x="92500" y="118604"/>
                    </a:lnTo>
                    <a:lnTo>
                      <a:pt x="84166" y="120000"/>
                    </a:lnTo>
                    <a:lnTo>
                      <a:pt x="35833" y="120000"/>
                    </a:lnTo>
                    <a:lnTo>
                      <a:pt x="27500" y="118604"/>
                    </a:lnTo>
                    <a:lnTo>
                      <a:pt x="20000" y="114418"/>
                    </a:lnTo>
                    <a:lnTo>
                      <a:pt x="13333" y="106046"/>
                    </a:lnTo>
                    <a:lnTo>
                      <a:pt x="7500" y="97674"/>
                    </a:lnTo>
                    <a:lnTo>
                      <a:pt x="3333" y="86511"/>
                    </a:lnTo>
                    <a:lnTo>
                      <a:pt x="833" y="73953"/>
                    </a:lnTo>
                    <a:lnTo>
                      <a:pt x="0" y="60000"/>
                    </a:lnTo>
                    <a:lnTo>
                      <a:pt x="833" y="46046"/>
                    </a:lnTo>
                    <a:lnTo>
                      <a:pt x="3333" y="33488"/>
                    </a:lnTo>
                    <a:lnTo>
                      <a:pt x="7500" y="22325"/>
                    </a:lnTo>
                    <a:lnTo>
                      <a:pt x="13333" y="12558"/>
                    </a:lnTo>
                    <a:lnTo>
                      <a:pt x="20000" y="5581"/>
                    </a:lnTo>
                    <a:lnTo>
                      <a:pt x="27500" y="1395"/>
                    </a:lnTo>
                    <a:lnTo>
                      <a:pt x="35833"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8" name="Shape 85"/>
              <p:cNvSpPr/>
              <p:nvPr/>
            </p:nvSpPr>
            <p:spPr>
              <a:xfrm>
                <a:off x="9963332" y="4011388"/>
                <a:ext cx="475310" cy="264853"/>
              </a:xfrm>
              <a:custGeom>
                <a:avLst/>
                <a:gdLst/>
                <a:ahLst/>
                <a:cxnLst/>
                <a:rect l="0" t="0" r="0" b="0"/>
                <a:pathLst>
                  <a:path w="120000" h="120000" extrusionOk="0">
                    <a:moveTo>
                      <a:pt x="35833" y="0"/>
                    </a:moveTo>
                    <a:lnTo>
                      <a:pt x="84166" y="0"/>
                    </a:lnTo>
                    <a:lnTo>
                      <a:pt x="92500" y="1395"/>
                    </a:lnTo>
                    <a:lnTo>
                      <a:pt x="100000" y="5581"/>
                    </a:lnTo>
                    <a:lnTo>
                      <a:pt x="106666" y="12558"/>
                    </a:lnTo>
                    <a:lnTo>
                      <a:pt x="112500" y="22325"/>
                    </a:lnTo>
                    <a:lnTo>
                      <a:pt x="115833" y="33488"/>
                    </a:lnTo>
                    <a:lnTo>
                      <a:pt x="119166" y="46046"/>
                    </a:lnTo>
                    <a:lnTo>
                      <a:pt x="120000" y="60000"/>
                    </a:lnTo>
                    <a:lnTo>
                      <a:pt x="119166" y="73953"/>
                    </a:lnTo>
                    <a:lnTo>
                      <a:pt x="115833" y="86511"/>
                    </a:lnTo>
                    <a:lnTo>
                      <a:pt x="112500" y="97674"/>
                    </a:lnTo>
                    <a:lnTo>
                      <a:pt x="106666" y="107441"/>
                    </a:lnTo>
                    <a:lnTo>
                      <a:pt x="100000" y="114418"/>
                    </a:lnTo>
                    <a:lnTo>
                      <a:pt x="92500" y="118604"/>
                    </a:lnTo>
                    <a:lnTo>
                      <a:pt x="84166" y="120000"/>
                    </a:lnTo>
                    <a:lnTo>
                      <a:pt x="35833" y="120000"/>
                    </a:lnTo>
                    <a:lnTo>
                      <a:pt x="27500" y="118604"/>
                    </a:lnTo>
                    <a:lnTo>
                      <a:pt x="20000" y="114418"/>
                    </a:lnTo>
                    <a:lnTo>
                      <a:pt x="13333" y="107441"/>
                    </a:lnTo>
                    <a:lnTo>
                      <a:pt x="7500" y="97674"/>
                    </a:lnTo>
                    <a:lnTo>
                      <a:pt x="3333" y="86511"/>
                    </a:lnTo>
                    <a:lnTo>
                      <a:pt x="833" y="73953"/>
                    </a:lnTo>
                    <a:lnTo>
                      <a:pt x="0" y="60000"/>
                    </a:lnTo>
                    <a:lnTo>
                      <a:pt x="833" y="46046"/>
                    </a:lnTo>
                    <a:lnTo>
                      <a:pt x="3333" y="33488"/>
                    </a:lnTo>
                    <a:lnTo>
                      <a:pt x="7500" y="22325"/>
                    </a:lnTo>
                    <a:lnTo>
                      <a:pt x="13333" y="12558"/>
                    </a:lnTo>
                    <a:lnTo>
                      <a:pt x="20000" y="5581"/>
                    </a:lnTo>
                    <a:lnTo>
                      <a:pt x="27500" y="1395"/>
                    </a:lnTo>
                    <a:lnTo>
                      <a:pt x="35833"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19" name="Shape 86"/>
              <p:cNvSpPr/>
              <p:nvPr/>
            </p:nvSpPr>
            <p:spPr>
              <a:xfrm>
                <a:off x="9963332" y="4722798"/>
                <a:ext cx="475310" cy="267933"/>
              </a:xfrm>
              <a:custGeom>
                <a:avLst/>
                <a:gdLst/>
                <a:ahLst/>
                <a:cxnLst/>
                <a:rect l="0" t="0" r="0" b="0"/>
                <a:pathLst>
                  <a:path w="120000" h="120000" extrusionOk="0">
                    <a:moveTo>
                      <a:pt x="35833" y="0"/>
                    </a:moveTo>
                    <a:lnTo>
                      <a:pt x="84166" y="0"/>
                    </a:lnTo>
                    <a:lnTo>
                      <a:pt x="92500" y="1379"/>
                    </a:lnTo>
                    <a:lnTo>
                      <a:pt x="100000" y="6896"/>
                    </a:lnTo>
                    <a:lnTo>
                      <a:pt x="106666" y="12413"/>
                    </a:lnTo>
                    <a:lnTo>
                      <a:pt x="112500" y="22068"/>
                    </a:lnTo>
                    <a:lnTo>
                      <a:pt x="115833" y="33103"/>
                    </a:lnTo>
                    <a:lnTo>
                      <a:pt x="119166" y="45517"/>
                    </a:lnTo>
                    <a:lnTo>
                      <a:pt x="120000" y="59310"/>
                    </a:lnTo>
                    <a:lnTo>
                      <a:pt x="119166" y="73103"/>
                    </a:lnTo>
                    <a:lnTo>
                      <a:pt x="115833" y="85517"/>
                    </a:lnTo>
                    <a:lnTo>
                      <a:pt x="112500" y="96551"/>
                    </a:lnTo>
                    <a:lnTo>
                      <a:pt x="106666" y="106206"/>
                    </a:lnTo>
                    <a:lnTo>
                      <a:pt x="100000" y="113103"/>
                    </a:lnTo>
                    <a:lnTo>
                      <a:pt x="92500" y="117241"/>
                    </a:lnTo>
                    <a:lnTo>
                      <a:pt x="84166" y="120000"/>
                    </a:lnTo>
                    <a:lnTo>
                      <a:pt x="35833" y="120000"/>
                    </a:lnTo>
                    <a:lnTo>
                      <a:pt x="27500" y="117241"/>
                    </a:lnTo>
                    <a:lnTo>
                      <a:pt x="20000" y="113103"/>
                    </a:lnTo>
                    <a:lnTo>
                      <a:pt x="13333" y="106206"/>
                    </a:lnTo>
                    <a:lnTo>
                      <a:pt x="7500" y="96551"/>
                    </a:lnTo>
                    <a:lnTo>
                      <a:pt x="3333" y="85517"/>
                    </a:lnTo>
                    <a:lnTo>
                      <a:pt x="833" y="73103"/>
                    </a:lnTo>
                    <a:lnTo>
                      <a:pt x="0" y="59310"/>
                    </a:lnTo>
                    <a:lnTo>
                      <a:pt x="833" y="45517"/>
                    </a:lnTo>
                    <a:lnTo>
                      <a:pt x="3333" y="33103"/>
                    </a:lnTo>
                    <a:lnTo>
                      <a:pt x="7500" y="22068"/>
                    </a:lnTo>
                    <a:lnTo>
                      <a:pt x="13333" y="12413"/>
                    </a:lnTo>
                    <a:lnTo>
                      <a:pt x="20000" y="6896"/>
                    </a:lnTo>
                    <a:lnTo>
                      <a:pt x="27500" y="1379"/>
                    </a:lnTo>
                    <a:lnTo>
                      <a:pt x="35833" y="0"/>
                    </a:lnTo>
                    <a:close/>
                  </a:path>
                </a:pathLst>
              </a:custGeom>
              <a:solidFill>
                <a:srgbClr val="D8D8D8"/>
              </a:solidFill>
              <a:ln>
                <a:noFill/>
              </a:ln>
            </p:spPr>
            <p:txBody>
              <a:bodyPr lIns="121900" tIns="60933" rIns="121900" bIns="60933" anchor="t" anchorCtr="0">
                <a:noAutofit/>
              </a:bodyPr>
              <a:lstStyle/>
              <a:p>
                <a:pPr defTabSz="1219170"/>
                <a:endParaRPr sz="2400" kern="0">
                  <a:solidFill>
                    <a:srgbClr val="262626"/>
                  </a:solidFill>
                  <a:ea typeface="Calibri"/>
                  <a:cs typeface="Calibri"/>
                  <a:sym typeface="Calibri"/>
                </a:endParaRPr>
              </a:p>
            </p:txBody>
          </p:sp>
          <p:sp>
            <p:nvSpPr>
              <p:cNvPr id="20" name="Shape 87"/>
              <p:cNvSpPr/>
              <p:nvPr/>
            </p:nvSpPr>
            <p:spPr>
              <a:xfrm>
                <a:off x="7596681" y="2358187"/>
                <a:ext cx="3528519" cy="3414789"/>
              </a:xfrm>
              <a:custGeom>
                <a:avLst/>
                <a:gdLst/>
                <a:ahLst/>
                <a:cxnLst/>
                <a:rect l="0" t="0" r="0" b="0"/>
                <a:pathLst>
                  <a:path w="120000" h="120000" extrusionOk="0">
                    <a:moveTo>
                      <a:pt x="16501" y="31513"/>
                    </a:moveTo>
                    <a:lnTo>
                      <a:pt x="15603" y="31609"/>
                    </a:lnTo>
                    <a:lnTo>
                      <a:pt x="14929" y="31897"/>
                    </a:lnTo>
                    <a:lnTo>
                      <a:pt x="14256" y="32281"/>
                    </a:lnTo>
                    <a:lnTo>
                      <a:pt x="13695" y="32858"/>
                    </a:lnTo>
                    <a:lnTo>
                      <a:pt x="13470" y="33530"/>
                    </a:lnTo>
                    <a:lnTo>
                      <a:pt x="13246" y="34299"/>
                    </a:lnTo>
                    <a:lnTo>
                      <a:pt x="13246" y="105012"/>
                    </a:lnTo>
                    <a:lnTo>
                      <a:pt x="13470" y="105780"/>
                    </a:lnTo>
                    <a:lnTo>
                      <a:pt x="13695" y="106453"/>
                    </a:lnTo>
                    <a:lnTo>
                      <a:pt x="14256" y="106933"/>
                    </a:lnTo>
                    <a:lnTo>
                      <a:pt x="14929" y="107413"/>
                    </a:lnTo>
                    <a:lnTo>
                      <a:pt x="15603" y="107702"/>
                    </a:lnTo>
                    <a:lnTo>
                      <a:pt x="16501" y="107798"/>
                    </a:lnTo>
                    <a:lnTo>
                      <a:pt x="103498" y="107798"/>
                    </a:lnTo>
                    <a:lnTo>
                      <a:pt x="104396" y="107702"/>
                    </a:lnTo>
                    <a:lnTo>
                      <a:pt x="105070" y="107413"/>
                    </a:lnTo>
                    <a:lnTo>
                      <a:pt x="105743" y="106933"/>
                    </a:lnTo>
                    <a:lnTo>
                      <a:pt x="106304" y="106453"/>
                    </a:lnTo>
                    <a:lnTo>
                      <a:pt x="106529" y="105780"/>
                    </a:lnTo>
                    <a:lnTo>
                      <a:pt x="106753" y="105012"/>
                    </a:lnTo>
                    <a:lnTo>
                      <a:pt x="106753" y="34299"/>
                    </a:lnTo>
                    <a:lnTo>
                      <a:pt x="106529" y="33530"/>
                    </a:lnTo>
                    <a:lnTo>
                      <a:pt x="106304" y="32858"/>
                    </a:lnTo>
                    <a:lnTo>
                      <a:pt x="105743" y="32281"/>
                    </a:lnTo>
                    <a:lnTo>
                      <a:pt x="105070" y="31897"/>
                    </a:lnTo>
                    <a:lnTo>
                      <a:pt x="104396" y="31609"/>
                    </a:lnTo>
                    <a:lnTo>
                      <a:pt x="103498" y="31513"/>
                    </a:lnTo>
                    <a:lnTo>
                      <a:pt x="16501" y="31513"/>
                    </a:lnTo>
                    <a:close/>
                    <a:moveTo>
                      <a:pt x="3255" y="0"/>
                    </a:moveTo>
                    <a:lnTo>
                      <a:pt x="11898" y="0"/>
                    </a:lnTo>
                    <a:lnTo>
                      <a:pt x="12684" y="192"/>
                    </a:lnTo>
                    <a:lnTo>
                      <a:pt x="13470" y="384"/>
                    </a:lnTo>
                    <a:lnTo>
                      <a:pt x="14144" y="864"/>
                    </a:lnTo>
                    <a:lnTo>
                      <a:pt x="14705" y="1441"/>
                    </a:lnTo>
                    <a:lnTo>
                      <a:pt x="15042" y="2113"/>
                    </a:lnTo>
                    <a:lnTo>
                      <a:pt x="15715" y="4131"/>
                    </a:lnTo>
                    <a:lnTo>
                      <a:pt x="16613" y="5956"/>
                    </a:lnTo>
                    <a:lnTo>
                      <a:pt x="17736" y="7686"/>
                    </a:lnTo>
                    <a:lnTo>
                      <a:pt x="19083" y="9319"/>
                    </a:lnTo>
                    <a:lnTo>
                      <a:pt x="20542" y="10760"/>
                    </a:lnTo>
                    <a:lnTo>
                      <a:pt x="22226" y="12201"/>
                    </a:lnTo>
                    <a:lnTo>
                      <a:pt x="24022" y="13354"/>
                    </a:lnTo>
                    <a:lnTo>
                      <a:pt x="25930" y="14411"/>
                    </a:lnTo>
                    <a:lnTo>
                      <a:pt x="27951" y="15276"/>
                    </a:lnTo>
                    <a:lnTo>
                      <a:pt x="30196" y="15948"/>
                    </a:lnTo>
                    <a:lnTo>
                      <a:pt x="32441" y="16429"/>
                    </a:lnTo>
                    <a:lnTo>
                      <a:pt x="34686" y="16813"/>
                    </a:lnTo>
                    <a:lnTo>
                      <a:pt x="37043" y="16909"/>
                    </a:lnTo>
                    <a:lnTo>
                      <a:pt x="82956" y="16909"/>
                    </a:lnTo>
                    <a:lnTo>
                      <a:pt x="85313" y="16813"/>
                    </a:lnTo>
                    <a:lnTo>
                      <a:pt x="87558" y="16429"/>
                    </a:lnTo>
                    <a:lnTo>
                      <a:pt x="89803" y="15948"/>
                    </a:lnTo>
                    <a:lnTo>
                      <a:pt x="92048" y="15276"/>
                    </a:lnTo>
                    <a:lnTo>
                      <a:pt x="94069" y="14411"/>
                    </a:lnTo>
                    <a:lnTo>
                      <a:pt x="95977" y="13354"/>
                    </a:lnTo>
                    <a:lnTo>
                      <a:pt x="97773" y="12201"/>
                    </a:lnTo>
                    <a:lnTo>
                      <a:pt x="99457" y="10760"/>
                    </a:lnTo>
                    <a:lnTo>
                      <a:pt x="100916" y="9319"/>
                    </a:lnTo>
                    <a:lnTo>
                      <a:pt x="102263" y="7686"/>
                    </a:lnTo>
                    <a:lnTo>
                      <a:pt x="103386" y="5956"/>
                    </a:lnTo>
                    <a:lnTo>
                      <a:pt x="104284" y="4131"/>
                    </a:lnTo>
                    <a:lnTo>
                      <a:pt x="104957" y="2113"/>
                    </a:lnTo>
                    <a:lnTo>
                      <a:pt x="105294" y="1441"/>
                    </a:lnTo>
                    <a:lnTo>
                      <a:pt x="105855" y="864"/>
                    </a:lnTo>
                    <a:lnTo>
                      <a:pt x="106417" y="384"/>
                    </a:lnTo>
                    <a:lnTo>
                      <a:pt x="107315" y="192"/>
                    </a:lnTo>
                    <a:lnTo>
                      <a:pt x="108101" y="0"/>
                    </a:lnTo>
                    <a:lnTo>
                      <a:pt x="116744" y="0"/>
                    </a:lnTo>
                    <a:lnTo>
                      <a:pt x="117642" y="192"/>
                    </a:lnTo>
                    <a:lnTo>
                      <a:pt x="118428" y="384"/>
                    </a:lnTo>
                    <a:lnTo>
                      <a:pt x="119101" y="864"/>
                    </a:lnTo>
                    <a:lnTo>
                      <a:pt x="119550" y="1441"/>
                    </a:lnTo>
                    <a:lnTo>
                      <a:pt x="119887" y="2017"/>
                    </a:lnTo>
                    <a:lnTo>
                      <a:pt x="120000" y="2786"/>
                    </a:lnTo>
                    <a:lnTo>
                      <a:pt x="120000" y="117213"/>
                    </a:lnTo>
                    <a:lnTo>
                      <a:pt x="119887" y="117982"/>
                    </a:lnTo>
                    <a:lnTo>
                      <a:pt x="119550" y="118558"/>
                    </a:lnTo>
                    <a:lnTo>
                      <a:pt x="119101" y="119135"/>
                    </a:lnTo>
                    <a:lnTo>
                      <a:pt x="118428" y="119615"/>
                    </a:lnTo>
                    <a:lnTo>
                      <a:pt x="117642" y="119903"/>
                    </a:lnTo>
                    <a:lnTo>
                      <a:pt x="116744" y="120000"/>
                    </a:lnTo>
                    <a:lnTo>
                      <a:pt x="3255" y="120000"/>
                    </a:lnTo>
                    <a:lnTo>
                      <a:pt x="2357" y="119903"/>
                    </a:lnTo>
                    <a:lnTo>
                      <a:pt x="1571" y="119615"/>
                    </a:lnTo>
                    <a:lnTo>
                      <a:pt x="898" y="119135"/>
                    </a:lnTo>
                    <a:lnTo>
                      <a:pt x="449" y="118654"/>
                    </a:lnTo>
                    <a:lnTo>
                      <a:pt x="112" y="117982"/>
                    </a:lnTo>
                    <a:lnTo>
                      <a:pt x="0" y="117213"/>
                    </a:lnTo>
                    <a:lnTo>
                      <a:pt x="0" y="2786"/>
                    </a:lnTo>
                    <a:lnTo>
                      <a:pt x="112" y="2017"/>
                    </a:lnTo>
                    <a:lnTo>
                      <a:pt x="449" y="1441"/>
                    </a:lnTo>
                    <a:lnTo>
                      <a:pt x="898" y="864"/>
                    </a:lnTo>
                    <a:lnTo>
                      <a:pt x="1571" y="384"/>
                    </a:lnTo>
                    <a:lnTo>
                      <a:pt x="2357" y="192"/>
                    </a:lnTo>
                    <a:lnTo>
                      <a:pt x="3255" y="0"/>
                    </a:lnTo>
                    <a:close/>
                  </a:path>
                </a:pathLst>
              </a:custGeom>
              <a:solidFill>
                <a:srgbClr val="D8D8D8"/>
              </a:solidFill>
              <a:ln>
                <a:noFill/>
              </a:ln>
            </p:spPr>
            <p:txBody>
              <a:bodyPr lIns="121900" tIns="60933" rIns="121900" bIns="60933" anchor="t" anchorCtr="0">
                <a:noAutofit/>
              </a:bodyPr>
              <a:lstStyle/>
              <a:p>
                <a:pPr defTabSz="1219170"/>
                <a:endParaRPr sz="2400" kern="0" dirty="0">
                  <a:solidFill>
                    <a:srgbClr val="262626"/>
                  </a:solidFill>
                  <a:ea typeface="Calibri"/>
                  <a:cs typeface="Calibri"/>
                  <a:sym typeface="Calibri"/>
                </a:endParaRPr>
              </a:p>
            </p:txBody>
          </p:sp>
        </p:grpSp>
        <p:pic>
          <p:nvPicPr>
            <p:cNvPr id="22" name="Picture 21"/>
            <p:cNvPicPr>
              <a:picLocks noChangeAspect="1"/>
            </p:cNvPicPr>
            <p:nvPr/>
          </p:nvPicPr>
          <p:blipFill>
            <a:blip r:embed="rId2"/>
            <a:stretch>
              <a:fillRect/>
            </a:stretch>
          </p:blipFill>
          <p:spPr>
            <a:xfrm>
              <a:off x="7978544" y="3248526"/>
              <a:ext cx="2779146" cy="2161674"/>
            </a:xfrm>
            <a:prstGeom prst="rect">
              <a:avLst/>
            </a:prstGeom>
          </p:spPr>
        </p:pic>
      </p:grpSp>
      <p:sp>
        <p:nvSpPr>
          <p:cNvPr id="26" name="Shape 72"/>
          <p:cNvSpPr/>
          <p:nvPr/>
        </p:nvSpPr>
        <p:spPr>
          <a:xfrm>
            <a:off x="1957586" y="3599521"/>
            <a:ext cx="4574789" cy="561811"/>
          </a:xfrm>
          <a:prstGeom prst="roundRect">
            <a:avLst>
              <a:gd name="adj" fmla="val 50000"/>
            </a:avLst>
          </a:prstGeom>
          <a:solidFill>
            <a:srgbClr val="52C3CB"/>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a:cs typeface="Calibri"/>
                <a:sym typeface="Calibri"/>
              </a:rPr>
              <a:t>Fixing Distribution</a:t>
            </a:r>
            <a:endPar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27" name="Shape 72"/>
          <p:cNvSpPr/>
          <p:nvPr/>
        </p:nvSpPr>
        <p:spPr>
          <a:xfrm>
            <a:off x="1560891" y="5005929"/>
            <a:ext cx="4574789" cy="561811"/>
          </a:xfrm>
          <a:prstGeom prst="roundRect">
            <a:avLst>
              <a:gd name="adj" fmla="val 50000"/>
            </a:avLst>
          </a:prstGeom>
          <a:solidFill>
            <a:srgbClr val="52C3CB"/>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a:cs typeface="Calibri"/>
                <a:sym typeface="Calibri"/>
              </a:rPr>
              <a:t>Plenty of Work to be Done</a:t>
            </a:r>
            <a:endPar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6017549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149489"/>
            <a:ext cx="6809642" cy="5724644"/>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1600" dirty="0">
                <a:latin typeface="+mj-lt"/>
                <a:cs typeface="Arial" panose="020B0604020202020204" pitchFamily="34" charset="0"/>
              </a:rPr>
              <a:t>Nigeria’s interest in cinema traced back to the colonial era </a:t>
            </a:r>
          </a:p>
          <a:p>
            <a:pPr lvl="0">
              <a:lnSpc>
                <a:spcPct val="150000"/>
              </a:lnSpc>
            </a:pPr>
            <a:endParaRPr lang="en-US" sz="1600" dirty="0">
              <a:latin typeface="+mj-lt"/>
              <a:cs typeface="Arial" panose="020B0604020202020204" pitchFamily="34" charset="0"/>
            </a:endParaRPr>
          </a:p>
          <a:p>
            <a:pPr marL="285750" lvl="0" indent="-285750">
              <a:lnSpc>
                <a:spcPct val="150000"/>
              </a:lnSpc>
              <a:buFont typeface="Wingdings" panose="05000000000000000000" pitchFamily="2" charset="2"/>
              <a:buChar char="§"/>
            </a:pPr>
            <a:r>
              <a:rPr lang="en-US" sz="1600" dirty="0">
                <a:latin typeface="+mj-lt"/>
                <a:cs typeface="Arial" panose="020B0604020202020204" pitchFamily="34" charset="0"/>
              </a:rPr>
              <a:t>Herbert Macaulay, father of Nigerian nationalism invited the Balboa and Company to show </a:t>
            </a:r>
            <a:r>
              <a:rPr lang="en-US" sz="1600" b="1" dirty="0">
                <a:latin typeface="+mj-lt"/>
                <a:cs typeface="Arial" panose="020B0604020202020204" pitchFamily="34" charset="0"/>
              </a:rPr>
              <a:t>silent films in </a:t>
            </a:r>
            <a:r>
              <a:rPr lang="en-US" sz="2000" b="1" dirty="0">
                <a:solidFill>
                  <a:srgbClr val="002060"/>
                </a:solidFill>
                <a:latin typeface="+mj-lt"/>
                <a:cs typeface="Arial" panose="020B0604020202020204" pitchFamily="34" charset="0"/>
              </a:rPr>
              <a:t>1903</a:t>
            </a:r>
            <a:r>
              <a:rPr lang="en-US" sz="1600" dirty="0">
                <a:latin typeface="+mj-lt"/>
                <a:cs typeface="Arial" panose="020B0604020202020204" pitchFamily="34" charset="0"/>
              </a:rPr>
              <a:t>. </a:t>
            </a:r>
          </a:p>
          <a:p>
            <a:pPr lvl="0">
              <a:lnSpc>
                <a:spcPct val="150000"/>
              </a:lnSpc>
            </a:pPr>
            <a:endParaRPr lang="en-US" sz="1600" dirty="0">
              <a:latin typeface="+mj-lt"/>
              <a:cs typeface="Arial" panose="020B0604020202020204" pitchFamily="34" charset="0"/>
            </a:endParaRPr>
          </a:p>
          <a:p>
            <a:pPr marL="285750" lvl="0" indent="-285750">
              <a:lnSpc>
                <a:spcPct val="150000"/>
              </a:lnSpc>
              <a:buFont typeface="Wingdings" panose="05000000000000000000" pitchFamily="2" charset="2"/>
              <a:buChar char="§"/>
            </a:pPr>
            <a:r>
              <a:rPr lang="en-US" sz="1600" dirty="0">
                <a:latin typeface="+mj-lt"/>
                <a:cs typeface="Arial" panose="020B0604020202020204" pitchFamily="34" charset="0"/>
              </a:rPr>
              <a:t>These were shown at the Glover Memorial Hall, Lagos in August of the same year</a:t>
            </a:r>
          </a:p>
          <a:p>
            <a:pPr lvl="0">
              <a:lnSpc>
                <a:spcPct val="150000"/>
              </a:lnSpc>
            </a:pPr>
            <a:endParaRPr lang="en-US" sz="1600" dirty="0">
              <a:latin typeface="+mj-lt"/>
              <a:cs typeface="Arial" panose="020B0604020202020204" pitchFamily="34" charset="0"/>
            </a:endParaRPr>
          </a:p>
          <a:p>
            <a:pPr marL="285750" lvl="0" indent="-285750">
              <a:lnSpc>
                <a:spcPct val="150000"/>
              </a:lnSpc>
              <a:buFont typeface="Wingdings" panose="05000000000000000000" pitchFamily="2" charset="2"/>
              <a:buChar char="§"/>
            </a:pPr>
            <a:r>
              <a:rPr lang="en-US" sz="1600" dirty="0">
                <a:latin typeface="+mj-lt"/>
                <a:cs typeface="Arial" panose="020B0604020202020204" pitchFamily="34" charset="0"/>
              </a:rPr>
              <a:t>Interest in cinema quickly took root, but it was expensive. Film stocks were expensive to import and celluloid expensive to process.</a:t>
            </a:r>
          </a:p>
          <a:p>
            <a:pPr lvl="0">
              <a:lnSpc>
                <a:spcPct val="150000"/>
              </a:lnSpc>
            </a:pPr>
            <a:endParaRPr lang="en-US" sz="1600" dirty="0">
              <a:latin typeface="+mj-lt"/>
              <a:cs typeface="Arial" panose="020B0604020202020204" pitchFamily="34" charset="0"/>
            </a:endParaRPr>
          </a:p>
          <a:p>
            <a:pPr marL="285750" indent="-285750">
              <a:lnSpc>
                <a:spcPct val="150000"/>
              </a:lnSpc>
              <a:buFont typeface="Wingdings" panose="05000000000000000000" pitchFamily="2" charset="2"/>
              <a:buChar char="§"/>
            </a:pPr>
            <a:r>
              <a:rPr lang="en-US" sz="1600" dirty="0">
                <a:latin typeface="+mj-lt"/>
                <a:cs typeface="Arial" panose="020B0604020202020204" pitchFamily="34" charset="0"/>
              </a:rPr>
              <a:t>We developed a culture of going to the cinemas to watch Indian movies of love and deception, and Chinese movies about martial arts</a:t>
            </a:r>
            <a:endParaRPr lang="en-US" sz="1600" dirty="0">
              <a:solidFill>
                <a:schemeClr val="accent2">
                  <a:lumMod val="75000"/>
                </a:schemeClr>
              </a:solidFill>
              <a:latin typeface="+mj-lt"/>
              <a:cs typeface="Arial" panose="020B0604020202020204" pitchFamily="34" charset="0"/>
            </a:endParaRPr>
          </a:p>
        </p:txBody>
      </p:sp>
      <p:sp>
        <p:nvSpPr>
          <p:cNvPr id="3" name="AutoShape 2" descr="Image result for silent fil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7555832" y="1143000"/>
            <a:ext cx="4636167" cy="3830474"/>
          </a:xfrm>
          <a:prstGeom prst="rect">
            <a:avLst/>
          </a:prstGeom>
        </p:spPr>
      </p:pic>
      <p:sp>
        <p:nvSpPr>
          <p:cNvPr id="7" name="Shape 65"/>
          <p:cNvSpPr txBox="1">
            <a:spLocks/>
          </p:cNvSpPr>
          <p:nvPr/>
        </p:nvSpPr>
        <p:spPr>
          <a:xfrm>
            <a:off x="685800" y="23979"/>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Overview</a:t>
            </a:r>
          </a:p>
        </p:txBody>
      </p:sp>
      <p:sp>
        <p:nvSpPr>
          <p:cNvPr id="6" name="Rectangle 5"/>
          <p:cNvSpPr/>
          <p:nvPr/>
        </p:nvSpPr>
        <p:spPr>
          <a:xfrm>
            <a:off x="7555600" y="5250388"/>
            <a:ext cx="4484000" cy="1153521"/>
          </a:xfrm>
          <a:prstGeom prst="rect">
            <a:avLst/>
          </a:prstGeom>
        </p:spPr>
        <p:txBody>
          <a:bodyPr wrap="square">
            <a:spAutoFit/>
          </a:bodyPr>
          <a:lstStyle/>
          <a:p>
            <a:pPr>
              <a:lnSpc>
                <a:spcPct val="150000"/>
              </a:lnSpc>
            </a:pPr>
            <a:r>
              <a:rPr lang="en-US" sz="1600" b="1" dirty="0">
                <a:solidFill>
                  <a:schemeClr val="bg1">
                    <a:lumMod val="50000"/>
                  </a:schemeClr>
                </a:solidFill>
                <a:cs typeface="Arial" panose="020B0604020202020204" pitchFamily="34" charset="0"/>
              </a:rPr>
              <a:t>* Source:</a:t>
            </a:r>
            <a:r>
              <a:rPr lang="en-US" sz="1600" dirty="0">
                <a:solidFill>
                  <a:schemeClr val="bg1">
                    <a:lumMod val="50000"/>
                  </a:schemeClr>
                </a:solidFill>
                <a:cs typeface="Arial" panose="020B0604020202020204" pitchFamily="34" charset="0"/>
              </a:rPr>
              <a:t> </a:t>
            </a:r>
            <a:r>
              <a:rPr lang="en-US" sz="1600" dirty="0">
                <a:solidFill>
                  <a:schemeClr val="bg1">
                    <a:lumMod val="50000"/>
                  </a:schemeClr>
                </a:solidFill>
                <a:cs typeface="Arial" panose="020B0604020202020204" pitchFamily="34" charset="0"/>
                <a:hlinkClick r:id="rId3"/>
              </a:rPr>
              <a:t>http://filminnaija.blogspot.com.ng/2007/05/history-and-development-of-nigerian.html</a:t>
            </a:r>
            <a:endParaRPr lang="en-US" sz="16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81563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909543"/>
            <a:ext cx="4162937" cy="3500657"/>
          </a:xfrm>
          <a:prstGeom prst="rect">
            <a:avLst/>
          </a:prstGeom>
        </p:spPr>
      </p:pic>
      <p:pic>
        <p:nvPicPr>
          <p:cNvPr id="8" name="Picture 7"/>
          <p:cNvPicPr>
            <a:picLocks noChangeAspect="1"/>
          </p:cNvPicPr>
          <p:nvPr/>
        </p:nvPicPr>
        <p:blipFill>
          <a:blip r:embed="rId4"/>
          <a:stretch>
            <a:fillRect/>
          </a:stretch>
        </p:blipFill>
        <p:spPr>
          <a:xfrm>
            <a:off x="260388" y="1909544"/>
            <a:ext cx="3854412" cy="3337068"/>
          </a:xfrm>
          <a:prstGeom prst="rect">
            <a:avLst/>
          </a:prstGeom>
        </p:spPr>
      </p:pic>
      <p:sp>
        <p:nvSpPr>
          <p:cNvPr id="6" name="Shape 65"/>
          <p:cNvSpPr txBox="1">
            <a:spLocks/>
          </p:cNvSpPr>
          <p:nvPr/>
        </p:nvSpPr>
        <p:spPr>
          <a:xfrm>
            <a:off x="729381"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Cultural Awakening</a:t>
            </a:r>
          </a:p>
        </p:txBody>
      </p:sp>
      <p:sp>
        <p:nvSpPr>
          <p:cNvPr id="10" name="Shape 713"/>
          <p:cNvSpPr/>
          <p:nvPr/>
        </p:nvSpPr>
        <p:spPr>
          <a:xfrm>
            <a:off x="4191000" y="2337350"/>
            <a:ext cx="3576638" cy="3834850"/>
          </a:xfrm>
          <a:prstGeom prst="rect">
            <a:avLst/>
          </a:prstGeom>
          <a:solidFill>
            <a:schemeClr val="accent1">
              <a:lumMod val="60000"/>
              <a:lumOff val="40000"/>
            </a:schemeClr>
          </a:solidFill>
          <a:ln>
            <a:noFill/>
          </a:ln>
        </p:spPr>
        <p:txBody>
          <a:bodyPr lIns="91425" tIns="45700" rIns="91425" bIns="45700" anchor="ctr" anchorCtr="0">
            <a:noAutofit/>
          </a:bodyPr>
          <a:lstStyle/>
          <a:p>
            <a:pPr marL="285750" lvl="0" indent="-285750">
              <a:lnSpc>
                <a:spcPct val="150000"/>
              </a:lnSpc>
              <a:buFont typeface="Wingdings" panose="05000000000000000000" pitchFamily="2" charset="2"/>
              <a:buChar char="§"/>
            </a:pPr>
            <a:r>
              <a:rPr lang="en-US" dirty="0">
                <a:cs typeface="Arial" panose="020B0604020202020204" pitchFamily="34" charset="0"/>
              </a:rPr>
              <a:t>Our forefathers’; Hubert </a:t>
            </a:r>
            <a:r>
              <a:rPr lang="en-US" dirty="0" err="1">
                <a:cs typeface="Arial" panose="020B0604020202020204" pitchFamily="34" charset="0"/>
              </a:rPr>
              <a:t>Ogunde</a:t>
            </a:r>
            <a:r>
              <a:rPr lang="en-US" dirty="0">
                <a:cs typeface="Arial" panose="020B0604020202020204" pitchFamily="34" charset="0"/>
              </a:rPr>
              <a:t> (and his peers), the fathers of Nigerian theatre</a:t>
            </a:r>
          </a:p>
          <a:p>
            <a:pPr marL="285750" lvl="0" indent="-285750">
              <a:lnSpc>
                <a:spcPct val="150000"/>
              </a:lnSpc>
              <a:buFont typeface="Wingdings" panose="05000000000000000000" pitchFamily="2" charset="2"/>
              <a:buChar char="§"/>
            </a:pPr>
            <a:endParaRPr lang="en-US" b="1" dirty="0">
              <a:cs typeface="Arial" panose="020B0604020202020204" pitchFamily="34" charset="0"/>
            </a:endParaRPr>
          </a:p>
          <a:p>
            <a:pPr marL="285750" lvl="0" indent="-285750">
              <a:lnSpc>
                <a:spcPct val="150000"/>
              </a:lnSpc>
              <a:buFont typeface="Wingdings" panose="05000000000000000000" pitchFamily="2" charset="2"/>
              <a:buChar char="§"/>
            </a:pPr>
            <a:r>
              <a:rPr lang="en-US" dirty="0">
                <a:cs typeface="Arial" panose="020B0604020202020204" pitchFamily="34" charset="0"/>
              </a:rPr>
              <a:t>Folktales under the tree</a:t>
            </a:r>
          </a:p>
          <a:p>
            <a:pPr lvl="0">
              <a:lnSpc>
                <a:spcPct val="150000"/>
              </a:lnSpc>
            </a:pPr>
            <a:endParaRPr lang="en-US" dirty="0">
              <a:cs typeface="Arial" panose="020B0604020202020204" pitchFamily="34" charset="0"/>
            </a:endParaRPr>
          </a:p>
          <a:p>
            <a:pPr marL="285750" lvl="0" indent="-285750">
              <a:lnSpc>
                <a:spcPct val="150000"/>
              </a:lnSpc>
              <a:buFont typeface="Wingdings" panose="05000000000000000000" pitchFamily="2" charset="2"/>
              <a:buChar char="§"/>
            </a:pPr>
            <a:r>
              <a:rPr lang="en-US" dirty="0">
                <a:cs typeface="Arial" panose="020B0604020202020204" pitchFamily="34" charset="0"/>
              </a:rPr>
              <a:t>A marriage of film and tradition; Tales by Moonlight</a:t>
            </a:r>
          </a:p>
        </p:txBody>
      </p:sp>
      <p:sp>
        <p:nvSpPr>
          <p:cNvPr id="4" name="Rectangle 3"/>
          <p:cNvSpPr/>
          <p:nvPr/>
        </p:nvSpPr>
        <p:spPr>
          <a:xfrm>
            <a:off x="7848600" y="1909011"/>
            <a:ext cx="4162937" cy="3481136"/>
          </a:xfrm>
          <a:prstGeom prst="rect">
            <a:avLst/>
          </a:prstGeom>
          <a:ln w="3175">
            <a:solidFill>
              <a:schemeClr val="tx1"/>
            </a:solidFill>
          </a:ln>
        </p:spPr>
        <p:txBody>
          <a:bodyPr rtlCol="0" anchor="ctr">
            <a:noAutofit/>
          </a:bodyPr>
          <a:lstStyle/>
          <a:p>
            <a:pPr algn="ctr"/>
            <a:endParaRPr lang="en-US" b="0" dirty="0" err="1">
              <a:solidFill>
                <a:schemeClr val="tx1"/>
              </a:solidFill>
              <a:latin typeface="Gill Sans MT"/>
              <a:cs typeface="Gill Sans MT"/>
            </a:endParaRPr>
          </a:p>
        </p:txBody>
      </p:sp>
      <p:grpSp>
        <p:nvGrpSpPr>
          <p:cNvPr id="25" name="Shape 588"/>
          <p:cNvGrpSpPr/>
          <p:nvPr/>
        </p:nvGrpSpPr>
        <p:grpSpPr>
          <a:xfrm>
            <a:off x="4191000" y="1143001"/>
            <a:ext cx="3576638" cy="1118150"/>
            <a:chOff x="609600" y="1276350"/>
            <a:chExt cx="1904999" cy="403331"/>
          </a:xfrm>
        </p:grpSpPr>
        <p:sp>
          <p:nvSpPr>
            <p:cNvPr id="26" name="Shape 589"/>
            <p:cNvSpPr/>
            <p:nvPr/>
          </p:nvSpPr>
          <p:spPr>
            <a:xfrm>
              <a:off x="609600" y="1276350"/>
              <a:ext cx="1904999" cy="304799"/>
            </a:xfrm>
            <a:prstGeom prst="rect">
              <a:avLst/>
            </a:prstGeom>
            <a:solidFill>
              <a:srgbClr val="176490"/>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1" i="0" u="none" strike="noStrike" kern="0" cap="none" spc="0" normalizeH="0" baseline="0" noProof="0">
                <a:ln>
                  <a:noFill/>
                </a:ln>
                <a:solidFill>
                  <a:schemeClr val="bg1"/>
                </a:solidFill>
                <a:effectLst/>
                <a:uLnTx/>
                <a:uFillTx/>
                <a:latin typeface="Calibri"/>
                <a:ea typeface="Calibri"/>
                <a:cs typeface="Calibri"/>
                <a:sym typeface="Calibri"/>
              </a:endParaRPr>
            </a:p>
          </p:txBody>
        </p:sp>
        <p:sp>
          <p:nvSpPr>
            <p:cNvPr id="27" name="Shape 590"/>
            <p:cNvSpPr/>
            <p:nvPr/>
          </p:nvSpPr>
          <p:spPr>
            <a:xfrm rot="10800000">
              <a:off x="1447800" y="1581150"/>
              <a:ext cx="228600" cy="98531"/>
            </a:xfrm>
            <a:prstGeom prst="triangle">
              <a:avLst>
                <a:gd name="adj" fmla="val 50000"/>
              </a:avLst>
            </a:prstGeom>
            <a:solidFill>
              <a:srgbClr val="176490"/>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latin typeface="Calibri"/>
                <a:ea typeface="Calibri"/>
                <a:cs typeface="Calibri"/>
                <a:sym typeface="Calibri"/>
              </a:endParaRPr>
            </a:p>
          </p:txBody>
        </p:sp>
      </p:grpSp>
      <p:sp>
        <p:nvSpPr>
          <p:cNvPr id="28" name="Rectangle 27"/>
          <p:cNvSpPr/>
          <p:nvPr/>
        </p:nvSpPr>
        <p:spPr>
          <a:xfrm>
            <a:off x="4191001" y="1066800"/>
            <a:ext cx="3576638" cy="956159"/>
          </a:xfrm>
          <a:prstGeom prst="rect">
            <a:avLst/>
          </a:prstGeom>
        </p:spPr>
        <p:txBody>
          <a:bodyPr wrap="square">
            <a:spAutoFit/>
          </a:bodyPr>
          <a:lstStyle/>
          <a:p>
            <a:pPr lvl="0" algn="ctr">
              <a:lnSpc>
                <a:spcPct val="150000"/>
              </a:lnSpc>
            </a:pPr>
            <a:r>
              <a:rPr lang="en-US" sz="2000" b="1" dirty="0">
                <a:solidFill>
                  <a:schemeClr val="bg1"/>
                </a:solidFill>
                <a:cs typeface="Arial" panose="020B0604020202020204" pitchFamily="34" charset="0"/>
              </a:rPr>
              <a:t>Storytelling, a part of our tradition…</a:t>
            </a:r>
          </a:p>
        </p:txBody>
      </p:sp>
      <p:sp>
        <p:nvSpPr>
          <p:cNvPr id="30" name="Rectangle 29"/>
          <p:cNvSpPr/>
          <p:nvPr/>
        </p:nvSpPr>
        <p:spPr>
          <a:xfrm>
            <a:off x="260387" y="1909011"/>
            <a:ext cx="3849651" cy="3337601"/>
          </a:xfrm>
          <a:prstGeom prst="rect">
            <a:avLst/>
          </a:prstGeom>
          <a:ln w="3175">
            <a:solidFill>
              <a:schemeClr val="tx1"/>
            </a:solidFill>
          </a:ln>
        </p:spPr>
        <p:txBody>
          <a:bodyPr rtlCol="0" anchor="ctr">
            <a:noAutofit/>
          </a:bodyPr>
          <a:lstStyle/>
          <a:p>
            <a:pPr algn="ctr"/>
            <a:endParaRPr lang="en-US" b="0" dirty="0" err="1">
              <a:solidFill>
                <a:schemeClr val="tx1"/>
              </a:solidFill>
              <a:latin typeface="Gill Sans MT"/>
              <a:cs typeface="Gill Sans MT"/>
            </a:endParaRPr>
          </a:p>
        </p:txBody>
      </p:sp>
    </p:spTree>
    <p:extLst>
      <p:ext uri="{BB962C8B-B14F-4D97-AF65-F5344CB8AC3E}">
        <p14:creationId xmlns:p14="http://schemas.microsoft.com/office/powerpoint/2010/main" val="18429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ppt_w</p:attrName>
                                        </p:attrNameLst>
                                      </p:cBhvr>
                                      <p:tavLst>
                                        <p:tav tm="0">
                                          <p:val>
                                            <p:strVal val="0"/>
                                          </p:val>
                                        </p:tav>
                                        <p:tav tm="100000">
                                          <p:val>
                                            <p:strVal val="#ppt_w"/>
                                          </p:val>
                                        </p:tav>
                                      </p:tavLst>
                                    </p:anim>
                                    <p:anim calcmode="lin" valueType="num">
                                      <p:cBhvr additive="base">
                                        <p:cTn id="12" dur="500"/>
                                        <p:tgtEl>
                                          <p:spTgt spid="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5738"/>
            <a:ext cx="7086600" cy="1384995"/>
          </a:xfrm>
          <a:prstGeom prst="rect">
            <a:avLst/>
          </a:prstGeom>
          <a:noFill/>
        </p:spPr>
        <p:txBody>
          <a:bodyPr wrap="square" rtlCol="0">
            <a:spAutoFit/>
          </a:bodyPr>
          <a:lstStyle/>
          <a:p>
            <a:pPr lvl="0">
              <a:lnSpc>
                <a:spcPct val="150000"/>
              </a:lnSpc>
            </a:pPr>
            <a:r>
              <a:rPr lang="en-US" sz="2000" b="1" dirty="0">
                <a:latin typeface="+mj-lt"/>
                <a:cs typeface="Arial" panose="020B0604020202020204" pitchFamily="34" charset="0"/>
              </a:rPr>
              <a:t>In the 1980s, the cassette culture grew; Betamax, VHS, then…</a:t>
            </a:r>
          </a:p>
          <a:p>
            <a:pPr lvl="0">
              <a:lnSpc>
                <a:spcPct val="150000"/>
              </a:lnSpc>
            </a:pPr>
            <a:endParaRPr lang="en-US" sz="1600" dirty="0">
              <a:latin typeface="+mj-lt"/>
              <a:cs typeface="Arial" panose="020B0604020202020204" pitchFamily="34" charset="0"/>
            </a:endParaRPr>
          </a:p>
        </p:txBody>
      </p:sp>
      <p:sp>
        <p:nvSpPr>
          <p:cNvPr id="4" name="Rectangle 3"/>
          <p:cNvSpPr/>
          <p:nvPr/>
        </p:nvSpPr>
        <p:spPr>
          <a:xfrm>
            <a:off x="6858000" y="6215274"/>
            <a:ext cx="4900701" cy="413575"/>
          </a:xfrm>
          <a:prstGeom prst="rect">
            <a:avLst/>
          </a:prstGeom>
        </p:spPr>
        <p:txBody>
          <a:bodyPr wrap="none">
            <a:spAutoFit/>
          </a:bodyPr>
          <a:lstStyle/>
          <a:p>
            <a:pPr>
              <a:lnSpc>
                <a:spcPct val="150000"/>
              </a:lnSpc>
            </a:pPr>
            <a:r>
              <a:rPr lang="en-US" sz="1600" b="1" i="1" dirty="0">
                <a:solidFill>
                  <a:schemeClr val="accent2">
                    <a:lumMod val="75000"/>
                  </a:schemeClr>
                </a:solidFill>
                <a:latin typeface="+mj-lt"/>
                <a:cs typeface="Arial" panose="020B0604020202020204" pitchFamily="34" charset="0"/>
              </a:rPr>
              <a:t>…the rise and rise of USER GENERATED CONTENT</a:t>
            </a:r>
          </a:p>
        </p:txBody>
      </p:sp>
      <p:pic>
        <p:nvPicPr>
          <p:cNvPr id="5" name="Picture 4"/>
          <p:cNvPicPr>
            <a:picLocks noChangeAspect="1"/>
          </p:cNvPicPr>
          <p:nvPr/>
        </p:nvPicPr>
        <p:blipFill>
          <a:blip r:embed="rId3"/>
          <a:stretch>
            <a:fillRect/>
          </a:stretch>
        </p:blipFill>
        <p:spPr>
          <a:xfrm>
            <a:off x="7928027" y="3581400"/>
            <a:ext cx="3806773" cy="2514600"/>
          </a:xfrm>
          <a:prstGeom prst="rect">
            <a:avLst/>
          </a:prstGeom>
        </p:spPr>
      </p:pic>
      <p:pic>
        <p:nvPicPr>
          <p:cNvPr id="6" name="Picture 5"/>
          <p:cNvPicPr>
            <a:picLocks noChangeAspect="1"/>
          </p:cNvPicPr>
          <p:nvPr/>
        </p:nvPicPr>
        <p:blipFill>
          <a:blip r:embed="rId4"/>
          <a:stretch>
            <a:fillRect/>
          </a:stretch>
        </p:blipFill>
        <p:spPr>
          <a:xfrm>
            <a:off x="7928027" y="1297206"/>
            <a:ext cx="3806773" cy="2131793"/>
          </a:xfrm>
          <a:prstGeom prst="rect">
            <a:avLst/>
          </a:prstGeom>
        </p:spPr>
      </p:pic>
      <p:sp>
        <p:nvSpPr>
          <p:cNvPr id="8"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What  Changed?</a:t>
            </a:r>
          </a:p>
        </p:txBody>
      </p:sp>
      <p:sp>
        <p:nvSpPr>
          <p:cNvPr id="9" name="Rectangle 8"/>
          <p:cNvSpPr/>
          <p:nvPr/>
        </p:nvSpPr>
        <p:spPr>
          <a:xfrm>
            <a:off x="685800" y="2057400"/>
            <a:ext cx="6858000" cy="4610173"/>
          </a:xfrm>
          <a:prstGeom prst="rect">
            <a:avLst/>
          </a:prstGeom>
        </p:spPr>
        <p:txBody>
          <a:bodyPr wrap="square">
            <a:spAutoFit/>
          </a:bodyPr>
          <a:lstStyle/>
          <a:p>
            <a:pPr marL="285750" lvl="0" indent="-285750">
              <a:lnSpc>
                <a:spcPct val="150000"/>
              </a:lnSpc>
              <a:buFont typeface="Wingdings" panose="05000000000000000000" pitchFamily="2" charset="2"/>
              <a:buChar char="§"/>
            </a:pPr>
            <a:r>
              <a:rPr lang="en-US" b="1" dirty="0">
                <a:cs typeface="Arial" panose="020B0604020202020204" pitchFamily="34" charset="0"/>
              </a:rPr>
              <a:t>The home video happened -</a:t>
            </a:r>
          </a:p>
          <a:p>
            <a:pPr lvl="0">
              <a:lnSpc>
                <a:spcPct val="150000"/>
              </a:lnSpc>
            </a:pPr>
            <a:r>
              <a:rPr lang="en-US" dirty="0">
                <a:solidFill>
                  <a:schemeClr val="tx2">
                    <a:lumMod val="85000"/>
                    <a:lumOff val="15000"/>
                  </a:schemeClr>
                </a:solidFill>
                <a:cs typeface="Arial" panose="020B0604020202020204" pitchFamily="34" charset="0"/>
              </a:rPr>
              <a:t>	(Living in Bondage)</a:t>
            </a:r>
          </a:p>
          <a:p>
            <a:pPr lvl="0">
              <a:lnSpc>
                <a:spcPct val="150000"/>
              </a:lnSpc>
            </a:pPr>
            <a:endParaRPr lang="en-US" b="1" dirty="0">
              <a:solidFill>
                <a:schemeClr val="tx2">
                  <a:lumMod val="85000"/>
                  <a:lumOff val="15000"/>
                </a:schemeClr>
              </a:solidFill>
              <a:cs typeface="Arial" panose="020B0604020202020204" pitchFamily="34" charset="0"/>
            </a:endParaRPr>
          </a:p>
          <a:p>
            <a:pPr marL="285750" lvl="0" indent="-285750">
              <a:lnSpc>
                <a:spcPct val="150000"/>
              </a:lnSpc>
              <a:buFont typeface="Wingdings" panose="05000000000000000000" pitchFamily="2" charset="2"/>
              <a:buChar char="ü"/>
            </a:pPr>
            <a:r>
              <a:rPr lang="en-US" dirty="0">
                <a:cs typeface="Arial" panose="020B0604020202020204" pitchFamily="34" charset="0"/>
              </a:rPr>
              <a:t>The entry barrier lowered</a:t>
            </a:r>
          </a:p>
          <a:p>
            <a:pPr marL="285750" lvl="0" indent="-285750">
              <a:lnSpc>
                <a:spcPct val="150000"/>
              </a:lnSpc>
              <a:buFont typeface="Wingdings" panose="05000000000000000000" pitchFamily="2" charset="2"/>
              <a:buChar char="ü"/>
            </a:pPr>
            <a:r>
              <a:rPr lang="en-US" dirty="0">
                <a:cs typeface="Arial" panose="020B0604020202020204" pitchFamily="34" charset="0"/>
              </a:rPr>
              <a:t>Camcorders became more affordable</a:t>
            </a:r>
          </a:p>
          <a:p>
            <a:pPr marL="285750" lvl="0" indent="-285750">
              <a:lnSpc>
                <a:spcPct val="150000"/>
              </a:lnSpc>
              <a:buFont typeface="Wingdings" panose="05000000000000000000" pitchFamily="2" charset="2"/>
              <a:buChar char="ü"/>
            </a:pPr>
            <a:r>
              <a:rPr lang="en-US" dirty="0">
                <a:cs typeface="Arial" panose="020B0604020202020204" pitchFamily="34" charset="0"/>
              </a:rPr>
              <a:t>Commercialization</a:t>
            </a:r>
          </a:p>
          <a:p>
            <a:pPr marL="285750" lvl="0" indent="-285750">
              <a:lnSpc>
                <a:spcPct val="150000"/>
              </a:lnSpc>
              <a:buFont typeface="Wingdings" panose="05000000000000000000" pitchFamily="2" charset="2"/>
              <a:buChar char="§"/>
            </a:pPr>
            <a:r>
              <a:rPr lang="en-US" b="1" dirty="0">
                <a:cs typeface="Arial" panose="020B0604020202020204" pitchFamily="34" charset="0"/>
              </a:rPr>
              <a:t>The growth of social media </a:t>
            </a:r>
          </a:p>
          <a:p>
            <a:pPr marL="285750" lvl="0" indent="-285750">
              <a:lnSpc>
                <a:spcPct val="150000"/>
              </a:lnSpc>
              <a:buFont typeface="Wingdings" panose="05000000000000000000" pitchFamily="2" charset="2"/>
              <a:buChar char="ü"/>
            </a:pPr>
            <a:r>
              <a:rPr lang="en-US" dirty="0">
                <a:cs typeface="Arial" panose="020B0604020202020204" pitchFamily="34" charset="0"/>
              </a:rPr>
              <a:t>The power of </a:t>
            </a:r>
            <a:r>
              <a:rPr lang="en-US" b="1" dirty="0">
                <a:cs typeface="Arial" panose="020B0604020202020204" pitchFamily="34" charset="0"/>
              </a:rPr>
              <a:t>smart phones</a:t>
            </a:r>
            <a:r>
              <a:rPr lang="en-US" dirty="0">
                <a:cs typeface="Arial" panose="020B0604020202020204" pitchFamily="34" charset="0"/>
              </a:rPr>
              <a:t>; ability to shoot skits and upload – </a:t>
            </a:r>
            <a:r>
              <a:rPr lang="en-US" dirty="0" err="1">
                <a:cs typeface="Arial" panose="020B0604020202020204" pitchFamily="34" charset="0"/>
              </a:rPr>
              <a:t>Kraks</a:t>
            </a:r>
            <a:r>
              <a:rPr lang="en-US" dirty="0">
                <a:cs typeface="Arial" panose="020B0604020202020204" pitchFamily="34" charset="0"/>
              </a:rPr>
              <a:t> TV, Pulse TV </a:t>
            </a:r>
            <a:r>
              <a:rPr lang="en-US" dirty="0" err="1">
                <a:cs typeface="Arial" panose="020B0604020202020204" pitchFamily="34" charset="0"/>
              </a:rPr>
              <a:t>etc</a:t>
            </a:r>
            <a:endParaRPr lang="en-US" dirty="0">
              <a:cs typeface="Arial" panose="020B0604020202020204" pitchFamily="34" charset="0"/>
            </a:endParaRPr>
          </a:p>
          <a:p>
            <a:pPr lvl="0">
              <a:lnSpc>
                <a:spcPct val="150000"/>
              </a:lnSpc>
            </a:pPr>
            <a:endParaRPr lang="en-US" dirty="0">
              <a:cs typeface="Arial" panose="020B0604020202020204" pitchFamily="34" charset="0"/>
            </a:endParaRPr>
          </a:p>
          <a:p>
            <a:pPr marL="285750" lvl="0" indent="-285750">
              <a:lnSpc>
                <a:spcPct val="150000"/>
              </a:lnSpc>
              <a:buFont typeface="Wingdings" panose="05000000000000000000" pitchFamily="2" charset="2"/>
              <a:buChar char="§"/>
            </a:pPr>
            <a:r>
              <a:rPr lang="en-US" dirty="0">
                <a:cs typeface="Arial" panose="020B0604020202020204" pitchFamily="34" charset="0"/>
              </a:rPr>
              <a:t>Corporate storytelling – the banks</a:t>
            </a:r>
            <a:endParaRPr lang="en-US" i="1" dirty="0">
              <a:cs typeface="Arial" panose="020B0604020202020204" pitchFamily="34" charset="0"/>
            </a:endParaRPr>
          </a:p>
        </p:txBody>
      </p:sp>
    </p:spTree>
    <p:extLst>
      <p:ext uri="{BB962C8B-B14F-4D97-AF65-F5344CB8AC3E}">
        <p14:creationId xmlns:p14="http://schemas.microsoft.com/office/powerpoint/2010/main" val="9631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3344" y="1270946"/>
            <a:ext cx="5690937" cy="4203458"/>
          </a:xfrm>
          <a:prstGeom prst="rect">
            <a:avLst/>
          </a:prstGeom>
        </p:spPr>
        <p:txBody>
          <a:bodyPr wrap="square">
            <a:spAutoFit/>
          </a:bodyPr>
          <a:lstStyle/>
          <a:p>
            <a:pPr marL="285750" lvl="0" indent="-285750">
              <a:lnSpc>
                <a:spcPct val="150000"/>
              </a:lnSpc>
              <a:buFont typeface="Wingdings" panose="05000000000000000000" pitchFamily="2" charset="2"/>
              <a:buChar char="§"/>
            </a:pPr>
            <a:r>
              <a:rPr lang="en-US" sz="1500" dirty="0" err="1">
                <a:latin typeface="+mj-lt"/>
                <a:cs typeface="Arial" panose="020B0604020202020204" pitchFamily="34" charset="0"/>
              </a:rPr>
              <a:t>BoxOffice</a:t>
            </a:r>
            <a:r>
              <a:rPr lang="en-US" sz="1500" dirty="0">
                <a:latin typeface="+mj-lt"/>
                <a:cs typeface="Arial" panose="020B0604020202020204" pitchFamily="34" charset="0"/>
              </a:rPr>
              <a:t> creates an extra level of income for filmmakers</a:t>
            </a:r>
          </a:p>
          <a:p>
            <a:pPr marL="285750" lvl="0" indent="-285750">
              <a:lnSpc>
                <a:spcPct val="150000"/>
              </a:lnSpc>
              <a:buFont typeface="Wingdings" panose="05000000000000000000" pitchFamily="2" charset="2"/>
              <a:buChar char="§"/>
            </a:pPr>
            <a:r>
              <a:rPr lang="en-US" sz="1500" dirty="0">
                <a:latin typeface="+mj-lt"/>
                <a:cs typeface="Arial" panose="020B0604020202020204" pitchFamily="34" charset="0"/>
              </a:rPr>
              <a:t>On BoxOffice, </a:t>
            </a:r>
            <a:r>
              <a:rPr lang="en-US" sz="1500" b="1" dirty="0">
                <a:latin typeface="+mj-lt"/>
                <a:cs typeface="Arial" panose="020B0604020202020204" pitchFamily="34" charset="0"/>
              </a:rPr>
              <a:t>October 1</a:t>
            </a:r>
            <a:r>
              <a:rPr lang="en-US" sz="1500" dirty="0">
                <a:latin typeface="+mj-lt"/>
                <a:cs typeface="Arial" panose="020B0604020202020204" pitchFamily="34" charset="0"/>
              </a:rPr>
              <a:t> out-performed Hollywood movies between </a:t>
            </a:r>
            <a:r>
              <a:rPr lang="en-US" sz="1500" b="1" dirty="0">
                <a:latin typeface="+mj-lt"/>
                <a:cs typeface="Arial" panose="020B0604020202020204" pitchFamily="34" charset="0"/>
              </a:rPr>
              <a:t>December 2014 &amp; January 2015</a:t>
            </a:r>
          </a:p>
          <a:p>
            <a:pPr marL="285750" lvl="0" indent="-285750">
              <a:lnSpc>
                <a:spcPct val="150000"/>
              </a:lnSpc>
              <a:buFont typeface="Wingdings" panose="05000000000000000000" pitchFamily="2" charset="2"/>
              <a:buChar char="§"/>
            </a:pPr>
            <a:r>
              <a:rPr lang="en-US" sz="1500" dirty="0">
                <a:latin typeface="+mj-lt"/>
                <a:cs typeface="Arial" panose="020B0604020202020204" pitchFamily="34" charset="0"/>
              </a:rPr>
              <a:t>It recorded more rentals than </a:t>
            </a:r>
            <a:r>
              <a:rPr lang="en-US" sz="1500" b="1" dirty="0">
                <a:latin typeface="+mj-lt"/>
                <a:cs typeface="Arial" panose="020B0604020202020204" pitchFamily="34" charset="0"/>
              </a:rPr>
              <a:t>Hercules </a:t>
            </a:r>
            <a:r>
              <a:rPr lang="en-US" sz="1500" dirty="0">
                <a:latin typeface="+mj-lt"/>
                <a:cs typeface="Arial" panose="020B0604020202020204" pitchFamily="34" charset="0"/>
              </a:rPr>
              <a:t>with Dwayne Johnson and </a:t>
            </a:r>
            <a:r>
              <a:rPr lang="en-US" sz="1500" b="1" dirty="0">
                <a:latin typeface="+mj-lt"/>
                <a:cs typeface="Arial" panose="020B0604020202020204" pitchFamily="34" charset="0"/>
              </a:rPr>
              <a:t>Lucy</a:t>
            </a:r>
            <a:r>
              <a:rPr lang="en-US" sz="1500" dirty="0">
                <a:latin typeface="+mj-lt"/>
                <a:cs typeface="Arial" panose="020B0604020202020204" pitchFamily="34" charset="0"/>
              </a:rPr>
              <a:t> with Scarlett Johansson!</a:t>
            </a:r>
          </a:p>
          <a:p>
            <a:pPr marL="285750" lvl="0" indent="-285750">
              <a:lnSpc>
                <a:spcPct val="150000"/>
              </a:lnSpc>
              <a:buFont typeface="Wingdings" panose="05000000000000000000" pitchFamily="2" charset="2"/>
              <a:buChar char="§"/>
            </a:pPr>
            <a:r>
              <a:rPr lang="en-US" sz="1500" dirty="0">
                <a:latin typeface="+mj-lt"/>
                <a:cs typeface="Arial" panose="020B0604020202020204" pitchFamily="34" charset="0"/>
              </a:rPr>
              <a:t>Imagine filling all our cinemas</a:t>
            </a:r>
            <a:r>
              <a:rPr lang="en-US" sz="1500" i="1" dirty="0">
                <a:latin typeface="+mj-lt"/>
                <a:cs typeface="Arial" panose="020B0604020202020204" pitchFamily="34" charset="0"/>
              </a:rPr>
              <a:t> </a:t>
            </a:r>
            <a:r>
              <a:rPr lang="en-US" sz="1500" dirty="0">
                <a:latin typeface="+mj-lt"/>
                <a:cs typeface="Arial" panose="020B0604020202020204" pitchFamily="34" charset="0"/>
              </a:rPr>
              <a:t>at the same time, </a:t>
            </a:r>
            <a:r>
              <a:rPr lang="en-US" sz="1500" b="1" i="1" dirty="0">
                <a:latin typeface="+mj-lt"/>
                <a:cs typeface="Arial" panose="020B0604020202020204" pitchFamily="34" charset="0"/>
              </a:rPr>
              <a:t>5x </a:t>
            </a:r>
            <a:r>
              <a:rPr lang="en-US" sz="1500" dirty="0">
                <a:latin typeface="+mj-lt"/>
                <a:cs typeface="Arial" panose="020B0604020202020204" pitchFamily="34" charset="0"/>
              </a:rPr>
              <a:t>their regular capacity </a:t>
            </a:r>
          </a:p>
          <a:p>
            <a:pPr marL="285750" lvl="0" indent="-285750">
              <a:lnSpc>
                <a:spcPct val="150000"/>
              </a:lnSpc>
              <a:buFont typeface="Wingdings" panose="05000000000000000000" pitchFamily="2" charset="2"/>
              <a:buChar char="§"/>
            </a:pPr>
            <a:r>
              <a:rPr lang="en-US" sz="1500" dirty="0">
                <a:latin typeface="+mj-lt"/>
                <a:cs typeface="Arial" panose="020B0604020202020204" pitchFamily="34" charset="0"/>
              </a:rPr>
              <a:t>More recently, </a:t>
            </a:r>
            <a:r>
              <a:rPr lang="en-US" sz="1500" b="1" dirty="0">
                <a:latin typeface="+mj-lt"/>
                <a:cs typeface="Arial" panose="020B0604020202020204" pitchFamily="34" charset="0"/>
              </a:rPr>
              <a:t>76</a:t>
            </a:r>
            <a:r>
              <a:rPr lang="en-US" sz="1500" dirty="0">
                <a:latin typeface="+mj-lt"/>
                <a:cs typeface="Arial" panose="020B0604020202020204" pitchFamily="34" charset="0"/>
              </a:rPr>
              <a:t> – enjoyed similar patronage on </a:t>
            </a:r>
            <a:r>
              <a:rPr lang="en-US" sz="1500" dirty="0" err="1">
                <a:latin typeface="+mj-lt"/>
                <a:cs typeface="Arial" panose="020B0604020202020204" pitchFamily="34" charset="0"/>
              </a:rPr>
              <a:t>BoxOffice</a:t>
            </a:r>
            <a:endParaRPr lang="en-US" sz="1500" dirty="0">
              <a:latin typeface="+mj-lt"/>
              <a:cs typeface="Arial" panose="020B0604020202020204" pitchFamily="34" charset="0"/>
            </a:endParaRPr>
          </a:p>
          <a:p>
            <a:pPr marL="285750" lvl="0" indent="-285750">
              <a:lnSpc>
                <a:spcPct val="150000"/>
              </a:lnSpc>
              <a:buFont typeface="Wingdings" panose="05000000000000000000" pitchFamily="2" charset="2"/>
              <a:buChar char="§"/>
            </a:pPr>
            <a:r>
              <a:rPr lang="en-US" sz="1500" dirty="0">
                <a:latin typeface="+mj-lt"/>
                <a:cs typeface="Arial" panose="020B0604020202020204" pitchFamily="34" charset="0"/>
              </a:rPr>
              <a:t>It’s a form that has come to be accepted, it’s about supply meeting demand</a:t>
            </a:r>
          </a:p>
        </p:txBody>
      </p:sp>
      <p:grpSp>
        <p:nvGrpSpPr>
          <p:cNvPr id="18" name="Group 17"/>
          <p:cNvGrpSpPr/>
          <p:nvPr/>
        </p:nvGrpSpPr>
        <p:grpSpPr>
          <a:xfrm>
            <a:off x="10210800" y="1295400"/>
            <a:ext cx="1752600" cy="4325503"/>
            <a:chOff x="9658674" y="2041881"/>
            <a:chExt cx="2228526" cy="4435119"/>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58674" y="3578017"/>
              <a:ext cx="2209800" cy="1329744"/>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8674" y="2041881"/>
              <a:ext cx="2209800" cy="1453067"/>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r="-853"/>
            <a:stretch/>
          </p:blipFill>
          <p:spPr>
            <a:xfrm>
              <a:off x="9674291" y="4952363"/>
              <a:ext cx="2212909" cy="1524637"/>
            </a:xfrm>
            <a:prstGeom prst="rect">
              <a:avLst/>
            </a:prstGeom>
          </p:spPr>
        </p:pic>
      </p:grpSp>
      <p:sp>
        <p:nvSpPr>
          <p:cNvPr id="14" name="TextBox 13"/>
          <p:cNvSpPr txBox="1"/>
          <p:nvPr/>
        </p:nvSpPr>
        <p:spPr>
          <a:xfrm>
            <a:off x="2140048" y="5655457"/>
            <a:ext cx="10051952" cy="1357401"/>
          </a:xfrm>
          <a:prstGeom prst="rect">
            <a:avLst/>
          </a:prstGeom>
          <a:solidFill>
            <a:srgbClr val="002060"/>
          </a:solidFill>
          <a:ln>
            <a:solidFill>
              <a:srgbClr val="002060"/>
            </a:solidFill>
          </a:ln>
        </p:spPr>
        <p:txBody>
          <a:bodyPr wrap="square" rtlCol="0" anchor="ctr" anchorCtr="0">
            <a:noAutofit/>
          </a:bodyPr>
          <a:lstStyle/>
          <a:p>
            <a:pPr marL="171450" indent="-171450">
              <a:buFont typeface="Wingdings" panose="05000000000000000000" pitchFamily="2" charset="2"/>
              <a:buChar char="§"/>
            </a:pPr>
            <a:endParaRPr lang="en-US" sz="1600" b="0" dirty="0">
              <a:solidFill>
                <a:schemeClr val="bg1"/>
              </a:solidFill>
              <a:latin typeface="+mj-lt"/>
              <a:cs typeface="Arial" panose="020B0604020202020204" pitchFamily="34" charset="0"/>
            </a:endParaRPr>
          </a:p>
          <a:p>
            <a:pPr marL="171450" indent="-171450">
              <a:buFont typeface="Wingdings" panose="05000000000000000000" pitchFamily="2" charset="2"/>
              <a:buChar char="§"/>
            </a:pPr>
            <a:r>
              <a:rPr lang="en-US" sz="1600" b="0" dirty="0">
                <a:solidFill>
                  <a:schemeClr val="bg1"/>
                </a:solidFill>
                <a:latin typeface="+mj-lt"/>
                <a:cs typeface="Arial" panose="020B0604020202020204" pitchFamily="34" charset="0"/>
              </a:rPr>
              <a:t>In </a:t>
            </a:r>
            <a:r>
              <a:rPr lang="en-US" sz="1600" b="1" dirty="0">
                <a:solidFill>
                  <a:schemeClr val="bg1"/>
                </a:solidFill>
                <a:latin typeface="+mj-lt"/>
                <a:cs typeface="Arial" panose="020B0604020202020204" pitchFamily="34" charset="0"/>
              </a:rPr>
              <a:t>2006</a:t>
            </a:r>
            <a:r>
              <a:rPr lang="en-US" sz="1600" b="0" dirty="0">
                <a:solidFill>
                  <a:schemeClr val="bg1"/>
                </a:solidFill>
                <a:latin typeface="+mj-lt"/>
                <a:cs typeface="Arial" panose="020B0604020202020204" pitchFamily="34" charset="0"/>
              </a:rPr>
              <a:t>, </a:t>
            </a:r>
            <a:r>
              <a:rPr lang="en-US" sz="1600" b="1" dirty="0" err="1">
                <a:solidFill>
                  <a:schemeClr val="bg1"/>
                </a:solidFill>
                <a:latin typeface="+mj-lt"/>
                <a:cs typeface="Arial" panose="020B0604020202020204" pitchFamily="34" charset="0"/>
              </a:rPr>
              <a:t>Irapada</a:t>
            </a:r>
            <a:r>
              <a:rPr lang="en-US" sz="1600" b="0" dirty="0">
                <a:solidFill>
                  <a:schemeClr val="bg1"/>
                </a:solidFill>
                <a:latin typeface="+mj-lt"/>
                <a:cs typeface="Arial" panose="020B0604020202020204" pitchFamily="34" charset="0"/>
              </a:rPr>
              <a:t>, a Kunle </a:t>
            </a:r>
            <a:r>
              <a:rPr lang="en-US" sz="1600" b="0" dirty="0" err="1">
                <a:solidFill>
                  <a:schemeClr val="bg1"/>
                </a:solidFill>
                <a:latin typeface="+mj-lt"/>
                <a:cs typeface="Arial" panose="020B0604020202020204" pitchFamily="34" charset="0"/>
              </a:rPr>
              <a:t>Afolayan</a:t>
            </a:r>
            <a:r>
              <a:rPr lang="en-US" sz="1600" b="0" dirty="0">
                <a:solidFill>
                  <a:schemeClr val="bg1"/>
                </a:solidFill>
                <a:latin typeface="+mj-lt"/>
                <a:cs typeface="Arial" panose="020B0604020202020204" pitchFamily="34" charset="0"/>
              </a:rPr>
              <a:t> movie grossed </a:t>
            </a:r>
            <a:r>
              <a:rPr lang="en-US" sz="1600" b="1" dirty="0">
                <a:solidFill>
                  <a:srgbClr val="FF0000"/>
                </a:solidFill>
                <a:latin typeface="+mj-lt"/>
                <a:cs typeface="Arial" panose="020B0604020202020204" pitchFamily="34" charset="0"/>
              </a:rPr>
              <a:t>N5 Million </a:t>
            </a:r>
            <a:r>
              <a:rPr lang="en-US" sz="1600" b="0" dirty="0">
                <a:solidFill>
                  <a:srgbClr val="FF0000"/>
                </a:solidFill>
                <a:latin typeface="+mj-lt"/>
                <a:cs typeface="Arial" panose="020B0604020202020204" pitchFamily="34" charset="0"/>
              </a:rPr>
              <a:t> </a:t>
            </a:r>
            <a:r>
              <a:rPr lang="en-US" sz="1600" b="0" dirty="0">
                <a:solidFill>
                  <a:schemeClr val="bg1"/>
                </a:solidFill>
                <a:latin typeface="+mj-lt"/>
                <a:cs typeface="Arial" panose="020B0604020202020204" pitchFamily="34" charset="0"/>
              </a:rPr>
              <a:t>in the cinemas – that’s about </a:t>
            </a:r>
            <a:r>
              <a:rPr lang="en-US" sz="1600" b="1" dirty="0">
                <a:solidFill>
                  <a:schemeClr val="bg1"/>
                </a:solidFill>
                <a:latin typeface="+mj-lt"/>
                <a:cs typeface="Arial" panose="020B0604020202020204" pitchFamily="34" charset="0"/>
              </a:rPr>
              <a:t>3,000</a:t>
            </a:r>
            <a:r>
              <a:rPr lang="en-US" sz="1600" b="0" dirty="0">
                <a:solidFill>
                  <a:schemeClr val="bg1"/>
                </a:solidFill>
                <a:latin typeface="+mj-lt"/>
                <a:cs typeface="Arial" panose="020B0604020202020204" pitchFamily="34" charset="0"/>
              </a:rPr>
              <a:t> rentals altogether.</a:t>
            </a:r>
          </a:p>
          <a:p>
            <a:pPr marL="171450" indent="-171450">
              <a:buFont typeface="Wingdings" panose="05000000000000000000" pitchFamily="2" charset="2"/>
              <a:buChar char="§"/>
            </a:pPr>
            <a:r>
              <a:rPr lang="en-US" sz="1600" b="0" dirty="0">
                <a:solidFill>
                  <a:schemeClr val="bg1"/>
                </a:solidFill>
                <a:latin typeface="+mj-lt"/>
                <a:cs typeface="Arial" panose="020B0604020202020204" pitchFamily="34" charset="0"/>
              </a:rPr>
              <a:t>In </a:t>
            </a:r>
            <a:r>
              <a:rPr lang="en-US" sz="1600" b="1" dirty="0">
                <a:solidFill>
                  <a:schemeClr val="bg1"/>
                </a:solidFill>
                <a:latin typeface="+mj-lt"/>
                <a:cs typeface="Arial" panose="020B0604020202020204" pitchFamily="34" charset="0"/>
              </a:rPr>
              <a:t>2013</a:t>
            </a:r>
            <a:r>
              <a:rPr lang="en-US" sz="1600" b="0" dirty="0">
                <a:solidFill>
                  <a:schemeClr val="bg1"/>
                </a:solidFill>
                <a:latin typeface="+mj-lt"/>
                <a:cs typeface="Arial" panose="020B0604020202020204" pitchFamily="34" charset="0"/>
              </a:rPr>
              <a:t>, </a:t>
            </a:r>
            <a:r>
              <a:rPr lang="en-US" sz="1600" b="1" dirty="0">
                <a:solidFill>
                  <a:schemeClr val="bg1"/>
                </a:solidFill>
                <a:latin typeface="+mj-lt"/>
                <a:cs typeface="Arial" panose="020B0604020202020204" pitchFamily="34" charset="0"/>
              </a:rPr>
              <a:t>Half of a Yellow Sun</a:t>
            </a:r>
            <a:r>
              <a:rPr lang="en-US" sz="1600" b="0" dirty="0">
                <a:solidFill>
                  <a:schemeClr val="bg1"/>
                </a:solidFill>
                <a:latin typeface="+mj-lt"/>
                <a:cs typeface="Arial" panose="020B0604020202020204" pitchFamily="34" charset="0"/>
              </a:rPr>
              <a:t> grossed </a:t>
            </a:r>
            <a:r>
              <a:rPr lang="en-US" sz="1600" b="1" dirty="0">
                <a:solidFill>
                  <a:srgbClr val="FF0000"/>
                </a:solidFill>
                <a:latin typeface="+mj-lt"/>
                <a:cs typeface="Arial" panose="020B0604020202020204" pitchFamily="34" charset="0"/>
              </a:rPr>
              <a:t>N60 Million</a:t>
            </a:r>
            <a:r>
              <a:rPr lang="en-US" sz="1600" b="0" dirty="0">
                <a:solidFill>
                  <a:srgbClr val="FF0000"/>
                </a:solidFill>
                <a:latin typeface="+mj-lt"/>
                <a:cs typeface="Arial" panose="020B0604020202020204" pitchFamily="34" charset="0"/>
              </a:rPr>
              <a:t> </a:t>
            </a:r>
            <a:r>
              <a:rPr lang="en-US" sz="1600" b="0" dirty="0">
                <a:solidFill>
                  <a:schemeClr val="bg1"/>
                </a:solidFill>
                <a:latin typeface="+mj-lt"/>
                <a:cs typeface="Arial" panose="020B0604020202020204" pitchFamily="34" charset="0"/>
              </a:rPr>
              <a:t>about 40,000 rentals, while in 2016, The Wedding Party grossed </a:t>
            </a:r>
            <a:r>
              <a:rPr lang="en-US" sz="1600" b="1" dirty="0">
                <a:solidFill>
                  <a:srgbClr val="FF0000"/>
                </a:solidFill>
                <a:latin typeface="+mj-lt"/>
                <a:cs typeface="Arial" panose="020B0604020202020204" pitchFamily="34" charset="0"/>
              </a:rPr>
              <a:t>N450 Million </a:t>
            </a:r>
            <a:r>
              <a:rPr lang="en-US" sz="1600" dirty="0">
                <a:solidFill>
                  <a:schemeClr val="bg1"/>
                </a:solidFill>
                <a:latin typeface="+mj-lt"/>
                <a:cs typeface="Arial" panose="020B0604020202020204" pitchFamily="34" charset="0"/>
              </a:rPr>
              <a:t>about </a:t>
            </a:r>
            <a:r>
              <a:rPr lang="en-US" sz="1600" b="1" dirty="0">
                <a:solidFill>
                  <a:schemeClr val="bg1"/>
                </a:solidFill>
                <a:latin typeface="+mj-lt"/>
                <a:cs typeface="Arial" panose="020B0604020202020204" pitchFamily="34" charset="0"/>
              </a:rPr>
              <a:t>300,000</a:t>
            </a:r>
            <a:r>
              <a:rPr lang="en-US" sz="1600" dirty="0">
                <a:solidFill>
                  <a:schemeClr val="bg1"/>
                </a:solidFill>
                <a:latin typeface="+mj-lt"/>
                <a:cs typeface="Arial" panose="020B0604020202020204" pitchFamily="34" charset="0"/>
              </a:rPr>
              <a:t> rentals</a:t>
            </a:r>
          </a:p>
          <a:p>
            <a:pPr marL="171450" indent="-171450">
              <a:buFont typeface="Wingdings" panose="05000000000000000000" pitchFamily="2" charset="2"/>
              <a:buChar char="§"/>
            </a:pPr>
            <a:r>
              <a:rPr lang="en-US" sz="1600" dirty="0">
                <a:solidFill>
                  <a:schemeClr val="bg1"/>
                </a:solidFill>
                <a:latin typeface="+mj-lt"/>
                <a:cs typeface="Arial" panose="020B0604020202020204" pitchFamily="34" charset="0"/>
              </a:rPr>
              <a:t>Source: https://en.wikipedia.org/wiki/List_of_highest-grossing_Nigerian_films)</a:t>
            </a:r>
          </a:p>
          <a:p>
            <a:endParaRPr lang="en-US" sz="1600" dirty="0">
              <a:solidFill>
                <a:schemeClr val="bg1"/>
              </a:solidFill>
              <a:latin typeface="+mj-lt"/>
              <a:cs typeface="Arial" panose="020B0604020202020204" pitchFamily="34" charset="0"/>
            </a:endParaRPr>
          </a:p>
        </p:txBody>
      </p:sp>
      <p:sp>
        <p:nvSpPr>
          <p:cNvPr id="20" name="Shape 65"/>
          <p:cNvSpPr txBox="1">
            <a:spLocks/>
          </p:cNvSpPr>
          <p:nvPr/>
        </p:nvSpPr>
        <p:spPr>
          <a:xfrm>
            <a:off x="152400" y="152400"/>
            <a:ext cx="10744200" cy="668728"/>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200" kern="0" dirty="0" smtClean="0">
                <a:latin typeface="Century Gothic" panose="020B0502020202020204" pitchFamily="34" charset="0"/>
              </a:rPr>
              <a:t>Fixing Distribution</a:t>
            </a:r>
            <a:endParaRPr lang="en-US" sz="3200" kern="0" dirty="0">
              <a:latin typeface="Century Gothic" panose="020B0502020202020204" pitchFamily="34" charset="0"/>
            </a:endParaRPr>
          </a:p>
        </p:txBody>
      </p:sp>
      <p:grpSp>
        <p:nvGrpSpPr>
          <p:cNvPr id="90" name="Group 89"/>
          <p:cNvGrpSpPr/>
          <p:nvPr/>
        </p:nvGrpSpPr>
        <p:grpSpPr>
          <a:xfrm>
            <a:off x="152400" y="1682582"/>
            <a:ext cx="4576401" cy="4454317"/>
            <a:chOff x="71799" y="2578342"/>
            <a:chExt cx="4576401" cy="4454317"/>
          </a:xfrm>
        </p:grpSpPr>
        <p:grpSp>
          <p:nvGrpSpPr>
            <p:cNvPr id="70" name="Group 69"/>
            <p:cNvGrpSpPr/>
            <p:nvPr/>
          </p:nvGrpSpPr>
          <p:grpSpPr>
            <a:xfrm>
              <a:off x="71799" y="2578342"/>
              <a:ext cx="4576401" cy="4454317"/>
              <a:chOff x="53450" y="1524540"/>
              <a:chExt cx="6245750" cy="5016888"/>
            </a:xfrm>
          </p:grpSpPr>
          <p:cxnSp>
            <p:nvCxnSpPr>
              <p:cNvPr id="71" name="Shape 1244"/>
              <p:cNvCxnSpPr>
                <a:stCxn id="72" idx="0"/>
              </p:cNvCxnSpPr>
              <p:nvPr/>
            </p:nvCxnSpPr>
            <p:spPr>
              <a:xfrm rot="5400000" flipH="1" flipV="1">
                <a:off x="600267" y="4477628"/>
                <a:ext cx="658420" cy="339872"/>
              </a:xfrm>
              <a:prstGeom prst="bentConnector2">
                <a:avLst/>
              </a:prstGeom>
              <a:noFill/>
              <a:ln w="19050" cap="flat" cmpd="sng">
                <a:solidFill>
                  <a:srgbClr val="C8C8C8"/>
                </a:solidFill>
                <a:prstDash val="solid"/>
                <a:round/>
                <a:headEnd type="none" w="med" len="med"/>
                <a:tailEnd type="none" w="med" len="med"/>
              </a:ln>
            </p:spPr>
          </p:cxnSp>
          <p:sp>
            <p:nvSpPr>
              <p:cNvPr id="72" name="Shape 1249"/>
              <p:cNvSpPr/>
              <p:nvPr/>
            </p:nvSpPr>
            <p:spPr>
              <a:xfrm>
                <a:off x="53450" y="4976775"/>
                <a:ext cx="1412183" cy="983488"/>
              </a:xfrm>
              <a:prstGeom prst="rect">
                <a:avLst/>
              </a:prstGeom>
              <a:solidFill>
                <a:srgbClr val="176490"/>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ea typeface="Calibri"/>
                    <a:cs typeface="Calibri"/>
                    <a:sym typeface="Calibri"/>
                  </a:rPr>
                  <a:t>Pay TV</a:t>
                </a:r>
                <a:endParaRPr kumimoji="0" lang="en-US" sz="1600" b="1" i="0" u="none" strike="noStrike" kern="0" cap="none" spc="0" normalizeH="0" baseline="0" noProof="0" dirty="0">
                  <a:ln>
                    <a:noFill/>
                  </a:ln>
                  <a:solidFill>
                    <a:srgbClr val="FFFFFF"/>
                  </a:solidFill>
                  <a:effectLst/>
                  <a:uLnTx/>
                  <a:uFillTx/>
                  <a:ea typeface="Calibri"/>
                  <a:cs typeface="Calibri"/>
                  <a:sym typeface="Calibri"/>
                </a:endParaRPr>
              </a:p>
            </p:txBody>
          </p:sp>
          <p:sp>
            <p:nvSpPr>
              <p:cNvPr id="73" name="Shape 1251"/>
              <p:cNvSpPr/>
              <p:nvPr/>
            </p:nvSpPr>
            <p:spPr>
              <a:xfrm>
                <a:off x="1456987" y="4975035"/>
                <a:ext cx="2058171" cy="986713"/>
              </a:xfrm>
              <a:prstGeom prst="homePlate">
                <a:avLst>
                  <a:gd name="adj" fmla="val 50000"/>
                </a:avLst>
              </a:prstGeom>
              <a:gradFill>
                <a:gsLst>
                  <a:gs pos="0">
                    <a:srgbClr val="DDDDDD"/>
                  </a:gs>
                  <a:gs pos="50000">
                    <a:srgbClr val="E8E8E8"/>
                  </a:gs>
                  <a:gs pos="100000">
                    <a:srgbClr val="F3F3F3"/>
                  </a:gs>
                </a:gsLst>
                <a:lin ang="16200000" scaled="0"/>
              </a:gra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rgbClr val="FFFFFF"/>
                  </a:solidFill>
                  <a:effectLst/>
                  <a:uLnTx/>
                  <a:uFillTx/>
                  <a:ea typeface="Calibri"/>
                  <a:cs typeface="Calibri"/>
                  <a:sym typeface="Calibri"/>
                </a:endParaRPr>
              </a:p>
            </p:txBody>
          </p:sp>
          <p:sp>
            <p:nvSpPr>
              <p:cNvPr id="75" name="Shape 1254"/>
              <p:cNvSpPr/>
              <p:nvPr/>
            </p:nvSpPr>
            <p:spPr>
              <a:xfrm>
                <a:off x="2412229" y="3824868"/>
                <a:ext cx="2058171" cy="986713"/>
              </a:xfrm>
              <a:prstGeom prst="homePlate">
                <a:avLst>
                  <a:gd name="adj" fmla="val 50000"/>
                </a:avLst>
              </a:prstGeom>
              <a:gradFill>
                <a:gsLst>
                  <a:gs pos="0">
                    <a:srgbClr val="DDDDDD"/>
                  </a:gs>
                  <a:gs pos="50000">
                    <a:srgbClr val="E8E8E8"/>
                  </a:gs>
                  <a:gs pos="100000">
                    <a:srgbClr val="F3F3F3"/>
                  </a:gs>
                </a:gsLst>
                <a:lin ang="16200000" scaled="0"/>
              </a:gra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ea typeface="Calibri"/>
                  <a:cs typeface="Calibri"/>
                  <a:sym typeface="Calibri"/>
                </a:endParaRPr>
              </a:p>
            </p:txBody>
          </p:sp>
          <p:sp>
            <p:nvSpPr>
              <p:cNvPr id="77" name="Shape 1257"/>
              <p:cNvSpPr/>
              <p:nvPr/>
            </p:nvSpPr>
            <p:spPr>
              <a:xfrm>
                <a:off x="3352029" y="2674704"/>
                <a:ext cx="2058171" cy="986713"/>
              </a:xfrm>
              <a:prstGeom prst="homePlate">
                <a:avLst>
                  <a:gd name="adj" fmla="val 50000"/>
                </a:avLst>
              </a:prstGeom>
              <a:gradFill>
                <a:gsLst>
                  <a:gs pos="0">
                    <a:srgbClr val="DDDDDD"/>
                  </a:gs>
                  <a:gs pos="50000">
                    <a:srgbClr val="E8E8E8"/>
                  </a:gs>
                  <a:gs pos="100000">
                    <a:srgbClr val="F3F3F3"/>
                  </a:gs>
                </a:gsLst>
                <a:lin ang="16200000" scaled="0"/>
              </a:gra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ea typeface="Calibri"/>
                  <a:cs typeface="Calibri"/>
                  <a:sym typeface="Calibri"/>
                </a:endParaRPr>
              </a:p>
            </p:txBody>
          </p:sp>
          <p:sp>
            <p:nvSpPr>
              <p:cNvPr id="79" name="Shape 1261"/>
              <p:cNvSpPr/>
              <p:nvPr/>
            </p:nvSpPr>
            <p:spPr>
              <a:xfrm>
                <a:off x="4241029" y="1524540"/>
                <a:ext cx="2058171" cy="986713"/>
              </a:xfrm>
              <a:prstGeom prst="homePlate">
                <a:avLst>
                  <a:gd name="adj" fmla="val 50000"/>
                </a:avLst>
              </a:prstGeom>
              <a:gradFill>
                <a:gsLst>
                  <a:gs pos="0">
                    <a:srgbClr val="DDDDDD"/>
                  </a:gs>
                  <a:gs pos="50000">
                    <a:srgbClr val="E8E8E8"/>
                  </a:gs>
                  <a:gs pos="100000">
                    <a:srgbClr val="F3F3F3"/>
                  </a:gs>
                </a:gsLst>
                <a:lin ang="16200000" scaled="0"/>
              </a:gra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ea typeface="Calibri"/>
                  <a:cs typeface="Calibri"/>
                  <a:sym typeface="Calibri"/>
                </a:endParaRPr>
              </a:p>
            </p:txBody>
          </p:sp>
          <p:sp>
            <p:nvSpPr>
              <p:cNvPr id="80" name="Rectangle 79"/>
              <p:cNvSpPr/>
              <p:nvPr/>
            </p:nvSpPr>
            <p:spPr>
              <a:xfrm>
                <a:off x="929478" y="6160115"/>
                <a:ext cx="1748438" cy="38131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i="1" kern="0" dirty="0" smtClean="0">
                    <a:solidFill>
                      <a:srgbClr val="262626"/>
                    </a:solidFill>
                    <a:cs typeface="Arial" panose="020B0604020202020204" pitchFamily="34" charset="0"/>
                  </a:rPr>
                  <a:t>…</a:t>
                </a:r>
                <a:r>
                  <a:rPr kumimoji="0" lang="en-US" sz="1600" b="1" i="1" u="none" strike="noStrike" kern="0" cap="none" spc="0" normalizeH="0" baseline="0" noProof="0" dirty="0" smtClean="0">
                    <a:ln>
                      <a:noFill/>
                    </a:ln>
                    <a:solidFill>
                      <a:srgbClr val="262626"/>
                    </a:solidFill>
                    <a:effectLst/>
                    <a:uLnTx/>
                    <a:uFillTx/>
                    <a:cs typeface="Arial" panose="020B0604020202020204" pitchFamily="34" charset="0"/>
                  </a:rPr>
                  <a:t>then </a:t>
                </a:r>
                <a:r>
                  <a:rPr kumimoji="0" lang="en-US" sz="1600" b="1" i="1" u="none" strike="noStrike" kern="0" cap="none" spc="0" normalizeH="0" baseline="0" noProof="0" dirty="0">
                    <a:ln>
                      <a:noFill/>
                    </a:ln>
                    <a:solidFill>
                      <a:srgbClr val="262626"/>
                    </a:solidFill>
                    <a:effectLst/>
                    <a:uLnTx/>
                    <a:uFillTx/>
                    <a:cs typeface="Arial" panose="020B0604020202020204" pitchFamily="34" charset="0"/>
                  </a:rPr>
                  <a:t>FTA </a:t>
                </a:r>
              </a:p>
            </p:txBody>
          </p:sp>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0843" y="3826496"/>
                <a:ext cx="1410515" cy="983599"/>
              </a:xfrm>
              <a:prstGeom prst="rect">
                <a:avLst/>
              </a:prstGeom>
              <a:ln>
                <a:solidFill>
                  <a:schemeClr val="bg2"/>
                </a:solidFill>
              </a:ln>
            </p:spPr>
          </p:pic>
          <p:cxnSp>
            <p:nvCxnSpPr>
              <p:cNvPr id="85" name="Shape 1244"/>
              <p:cNvCxnSpPr/>
              <p:nvPr/>
            </p:nvCxnSpPr>
            <p:spPr>
              <a:xfrm rot="5400000" flipH="1" flipV="1">
                <a:off x="2356500" y="2103437"/>
                <a:ext cx="658421" cy="468705"/>
              </a:xfrm>
              <a:prstGeom prst="bentConnector2">
                <a:avLst/>
              </a:prstGeom>
              <a:noFill/>
              <a:ln w="19050" cap="flat" cmpd="sng">
                <a:solidFill>
                  <a:srgbClr val="C8C8C8"/>
                </a:solidFill>
                <a:prstDash val="solid"/>
                <a:round/>
                <a:headEnd type="none" w="med" len="med"/>
                <a:tailEnd type="none" w="med" len="med"/>
              </a:ln>
            </p:spPr>
          </p:cxnSp>
        </p:grpSp>
        <p:cxnSp>
          <p:nvCxnSpPr>
            <p:cNvPr id="89" name="Shape 1244"/>
            <p:cNvCxnSpPr/>
            <p:nvPr/>
          </p:nvCxnSpPr>
          <p:spPr>
            <a:xfrm rot="5400000" flipH="1" flipV="1">
              <a:off x="1057041" y="4190543"/>
              <a:ext cx="584588" cy="249032"/>
            </a:xfrm>
            <a:prstGeom prst="bentConnector2">
              <a:avLst/>
            </a:prstGeom>
            <a:noFill/>
            <a:ln w="19050" cap="flat" cmpd="sng">
              <a:solidFill>
                <a:srgbClr val="C8C8C8"/>
              </a:solidFill>
              <a:prstDash val="solid"/>
              <a:round/>
              <a:headEnd type="none" w="med" len="med"/>
              <a:tailEnd type="none" w="med" len="med"/>
            </a:ln>
          </p:spPr>
        </p:cxnSp>
      </p:grpSp>
      <p:pic>
        <p:nvPicPr>
          <p:cNvPr id="2" name="Picture 1"/>
          <p:cNvPicPr>
            <a:picLocks noChangeAspect="1"/>
          </p:cNvPicPr>
          <p:nvPr/>
        </p:nvPicPr>
        <p:blipFill>
          <a:blip r:embed="rId7"/>
          <a:stretch>
            <a:fillRect/>
          </a:stretch>
        </p:blipFill>
        <p:spPr>
          <a:xfrm>
            <a:off x="1516719" y="2703772"/>
            <a:ext cx="1686745" cy="873629"/>
          </a:xfrm>
          <a:prstGeom prst="rect">
            <a:avLst/>
          </a:prstGeom>
        </p:spPr>
      </p:pic>
      <p:pic>
        <p:nvPicPr>
          <p:cNvPr id="3" name="Picture 2"/>
          <p:cNvPicPr>
            <a:picLocks noChangeAspect="1"/>
          </p:cNvPicPr>
          <p:nvPr/>
        </p:nvPicPr>
        <p:blipFill>
          <a:blip r:embed="rId8"/>
          <a:stretch>
            <a:fillRect/>
          </a:stretch>
        </p:blipFill>
        <p:spPr>
          <a:xfrm>
            <a:off x="2266777" y="1680882"/>
            <a:ext cx="1627447" cy="903745"/>
          </a:xfrm>
          <a:prstGeom prst="rect">
            <a:avLst/>
          </a:prstGeom>
        </p:spPr>
      </p:pic>
    </p:spTree>
    <p:extLst>
      <p:ext uri="{BB962C8B-B14F-4D97-AF65-F5344CB8AC3E}">
        <p14:creationId xmlns:p14="http://schemas.microsoft.com/office/powerpoint/2010/main" val="27616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CAE35E-26CF-4727-839B-6773FB8E0CED}" type="slidenum">
              <a:rPr lang="en-GB" smtClean="0"/>
              <a:pPr/>
              <a:t>7</a:t>
            </a:fld>
            <a:endParaRPr lang="en-GB"/>
          </a:p>
        </p:txBody>
      </p:sp>
      <p:sp>
        <p:nvSpPr>
          <p:cNvPr id="13" name="Rectangle 12"/>
          <p:cNvSpPr/>
          <p:nvPr/>
        </p:nvSpPr>
        <p:spPr>
          <a:xfrm>
            <a:off x="152401" y="1143000"/>
            <a:ext cx="6248400" cy="5562599"/>
          </a:xfrm>
          <a:prstGeom prst="rect">
            <a:avLst/>
          </a:prstGeom>
          <a:solidFill>
            <a:schemeClr val="bg1">
              <a:lumMod val="95000"/>
            </a:schemeClr>
          </a:solidFill>
          <a:ln w="3175">
            <a:solidFill>
              <a:schemeClr val="tx1"/>
            </a:solidFill>
          </a:ln>
        </p:spPr>
        <p:txBody>
          <a:bodyPr rtlCol="0" anchor="ctr">
            <a:noAutofit/>
          </a:bodyPr>
          <a:lstStyle/>
          <a:p>
            <a:pPr>
              <a:lnSpc>
                <a:spcPct val="200000"/>
              </a:lnSpc>
            </a:pPr>
            <a:r>
              <a:rPr lang="en-US" sz="1400" dirty="0">
                <a:cs typeface="Arial" panose="020B0604020202020204" pitchFamily="34" charset="0"/>
              </a:rPr>
              <a:t>In spite of modernization, we retained our love for the same recurring themes; love, betrayal, the interfering mother-in-law, juju! We began to tell our own stories in our indigenous languages.</a:t>
            </a:r>
          </a:p>
          <a:p>
            <a:pPr marL="285750" lvl="0" indent="-285750">
              <a:lnSpc>
                <a:spcPct val="200000"/>
              </a:lnSpc>
              <a:buFont typeface="Wingdings" panose="05000000000000000000" pitchFamily="2" charset="2"/>
              <a:buChar char="§"/>
            </a:pPr>
            <a:r>
              <a:rPr lang="en-US" sz="1400" b="1" dirty="0">
                <a:cs typeface="Arial" panose="020B0604020202020204" pitchFamily="34" charset="0"/>
              </a:rPr>
              <a:t>Diaspora consumption </a:t>
            </a:r>
          </a:p>
          <a:p>
            <a:pPr marL="285750" lvl="0" indent="-285750">
              <a:lnSpc>
                <a:spcPct val="200000"/>
              </a:lnSpc>
              <a:buFont typeface="Wingdings" panose="05000000000000000000" pitchFamily="2" charset="2"/>
              <a:buChar char="ü"/>
            </a:pPr>
            <a:r>
              <a:rPr lang="en-US" sz="1400" dirty="0">
                <a:cs typeface="Arial" panose="020B0604020202020204" pitchFamily="34" charset="0"/>
              </a:rPr>
              <a:t>With about </a:t>
            </a:r>
            <a:r>
              <a:rPr lang="en-US" sz="1400" b="1" dirty="0">
                <a:cs typeface="Arial" panose="020B0604020202020204" pitchFamily="34" charset="0"/>
              </a:rPr>
              <a:t>20 million</a:t>
            </a:r>
            <a:r>
              <a:rPr lang="en-US" sz="1400" dirty="0">
                <a:cs typeface="Arial" panose="020B0604020202020204" pitchFamily="34" charset="0"/>
              </a:rPr>
              <a:t> Nigerians in the Diaspora, there’s a wider market ready to consume Nigerian </a:t>
            </a:r>
            <a:r>
              <a:rPr lang="en-US" sz="1400" dirty="0" smtClean="0">
                <a:cs typeface="Arial" panose="020B0604020202020204" pitchFamily="34" charset="0"/>
              </a:rPr>
              <a:t>stories</a:t>
            </a:r>
          </a:p>
          <a:p>
            <a:pPr lvl="0">
              <a:lnSpc>
                <a:spcPct val="200000"/>
              </a:lnSpc>
            </a:pPr>
            <a:endParaRPr lang="en-US" sz="1400" dirty="0" smtClean="0">
              <a:cs typeface="Arial" panose="020B0604020202020204" pitchFamily="34" charset="0"/>
            </a:endParaRPr>
          </a:p>
          <a:p>
            <a:pPr marL="285750" lvl="0" indent="-285750">
              <a:lnSpc>
                <a:spcPct val="200000"/>
              </a:lnSpc>
              <a:buFont typeface="Wingdings" panose="05000000000000000000" pitchFamily="2" charset="2"/>
              <a:buChar char="§"/>
            </a:pPr>
            <a:r>
              <a:rPr lang="en-US" sz="1400" b="1" dirty="0" smtClean="0">
                <a:cs typeface="Arial" panose="020B0604020202020204" pitchFamily="34" charset="0"/>
              </a:rPr>
              <a:t>Improved quality</a:t>
            </a:r>
          </a:p>
          <a:p>
            <a:pPr marL="285750" lvl="0" indent="-285750">
              <a:lnSpc>
                <a:spcPct val="200000"/>
              </a:lnSpc>
              <a:buFont typeface="Wingdings" panose="05000000000000000000" pitchFamily="2" charset="2"/>
              <a:buChar char="ü"/>
            </a:pPr>
            <a:r>
              <a:rPr lang="en-US" sz="1400" dirty="0" err="1" smtClean="0">
                <a:cs typeface="Arial" panose="020B0604020202020204" pitchFamily="34" charset="0"/>
              </a:rPr>
              <a:t>Nollywood</a:t>
            </a:r>
            <a:r>
              <a:rPr lang="en-US" sz="1400" dirty="0" smtClean="0">
                <a:cs typeface="Arial" panose="020B0604020202020204" pitchFamily="34" charset="0"/>
              </a:rPr>
              <a:t> week Film Festival in France</a:t>
            </a:r>
          </a:p>
          <a:p>
            <a:pPr lvl="0">
              <a:lnSpc>
                <a:spcPct val="200000"/>
              </a:lnSpc>
            </a:pPr>
            <a:endParaRPr lang="en-US" sz="1400" dirty="0">
              <a:cs typeface="Arial" panose="020B0604020202020204" pitchFamily="34" charset="0"/>
            </a:endParaRPr>
          </a:p>
          <a:p>
            <a:pPr marL="285750" lvl="0" indent="-285750">
              <a:lnSpc>
                <a:spcPct val="200000"/>
              </a:lnSpc>
              <a:buFont typeface="Wingdings" panose="05000000000000000000" pitchFamily="2" charset="2"/>
              <a:buChar char="§"/>
            </a:pPr>
            <a:r>
              <a:rPr lang="en-US" sz="1400" b="1" dirty="0">
                <a:cs typeface="Arial" panose="020B0604020202020204" pitchFamily="34" charset="0"/>
              </a:rPr>
              <a:t>Transfer of norms, mannerisms </a:t>
            </a:r>
          </a:p>
          <a:p>
            <a:pPr marL="285750" lvl="0" indent="-285750">
              <a:lnSpc>
                <a:spcPct val="200000"/>
              </a:lnSpc>
              <a:buFont typeface="Wingdings" panose="05000000000000000000" pitchFamily="2" charset="2"/>
              <a:buChar char="ü"/>
            </a:pPr>
            <a:r>
              <a:rPr lang="en-US" sz="1400" dirty="0" err="1">
                <a:cs typeface="Arial" panose="020B0604020202020204" pitchFamily="34" charset="0"/>
              </a:rPr>
              <a:t>Oyinbo</a:t>
            </a:r>
            <a:r>
              <a:rPr lang="en-US" sz="1400" dirty="0">
                <a:cs typeface="Arial" panose="020B0604020202020204" pitchFamily="34" charset="0"/>
              </a:rPr>
              <a:t>’ speaking pidgin, Chinese speaking pidgin in adverts</a:t>
            </a:r>
          </a:p>
          <a:p>
            <a:pPr marL="285750" lvl="0" indent="-285750">
              <a:lnSpc>
                <a:spcPct val="200000"/>
              </a:lnSpc>
              <a:buFont typeface="Wingdings" panose="05000000000000000000" pitchFamily="2" charset="2"/>
              <a:buChar char="ü"/>
            </a:pPr>
            <a:r>
              <a:rPr lang="en-US" sz="1400" dirty="0">
                <a:cs typeface="Arial" panose="020B0604020202020204" pitchFamily="34" charset="0"/>
              </a:rPr>
              <a:t>Use of </a:t>
            </a:r>
            <a:r>
              <a:rPr lang="en-US" sz="1400" dirty="0" err="1">
                <a:cs typeface="Arial" panose="020B0604020202020204" pitchFamily="34" charset="0"/>
              </a:rPr>
              <a:t>Oga</a:t>
            </a:r>
            <a:endParaRPr lang="en-US" sz="1400" b="0" dirty="0">
              <a:solidFill>
                <a:schemeClr val="tx1"/>
              </a:solidFill>
              <a:latin typeface="Gill Sans MT"/>
              <a:cs typeface="Gill Sans MT"/>
            </a:endParaRPr>
          </a:p>
        </p:txBody>
      </p:sp>
      <p:sp>
        <p:nvSpPr>
          <p:cNvPr id="16"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smtClean="0">
                <a:latin typeface="Century Gothic" panose="020B0502020202020204" pitchFamily="34" charset="0"/>
              </a:rPr>
              <a:t>Our Movies found Wider </a:t>
            </a:r>
            <a:r>
              <a:rPr lang="en-US" sz="3600" kern="0" dirty="0">
                <a:latin typeface="Century Gothic" panose="020B0502020202020204" pitchFamily="34" charset="0"/>
              </a:rPr>
              <a:t>Appeal</a:t>
            </a:r>
          </a:p>
        </p:txBody>
      </p:sp>
      <p:pic>
        <p:nvPicPr>
          <p:cNvPr id="2" name="Picture 1"/>
          <p:cNvPicPr>
            <a:picLocks noChangeAspect="1"/>
          </p:cNvPicPr>
          <p:nvPr/>
        </p:nvPicPr>
        <p:blipFill>
          <a:blip r:embed="rId2"/>
          <a:stretch>
            <a:fillRect/>
          </a:stretch>
        </p:blipFill>
        <p:spPr>
          <a:xfrm>
            <a:off x="6400802" y="1295400"/>
            <a:ext cx="5791198" cy="4267200"/>
          </a:xfrm>
          <a:prstGeom prst="rect">
            <a:avLst/>
          </a:prstGeom>
        </p:spPr>
      </p:pic>
    </p:spTree>
    <p:extLst>
      <p:ext uri="{BB962C8B-B14F-4D97-AF65-F5344CB8AC3E}">
        <p14:creationId xmlns:p14="http://schemas.microsoft.com/office/powerpoint/2010/main" val="412311464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94" y="0"/>
            <a:ext cx="1843314" cy="12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721894" y="1169563"/>
            <a:ext cx="5739212" cy="5134617"/>
          </a:xfrm>
        </p:spPr>
        <p:txBody>
          <a:bodyPr>
            <a:noAutofit/>
          </a:bodyPr>
          <a:lstStyle/>
          <a:p>
            <a:pPr marL="0" lvl="0" indent="0" algn="just">
              <a:lnSpc>
                <a:spcPct val="150000"/>
              </a:lnSpc>
            </a:pPr>
            <a:r>
              <a:rPr lang="en-US" dirty="0" smtClean="0">
                <a:solidFill>
                  <a:srgbClr val="002060"/>
                </a:solidFill>
                <a:latin typeface="+mj-lt"/>
                <a:cs typeface="Arial" panose="020B0604020202020204" pitchFamily="34" charset="0"/>
              </a:rPr>
              <a:t>A market needs to be developed, and this is  what we are trying to do…</a:t>
            </a:r>
          </a:p>
          <a:p>
            <a:pPr marL="0" lvl="0" indent="0" algn="just">
              <a:lnSpc>
                <a:spcPct val="150000"/>
              </a:lnSpc>
            </a:pPr>
            <a:r>
              <a:rPr lang="en-US" sz="2400" dirty="0" smtClean="0">
                <a:solidFill>
                  <a:srgbClr val="002060"/>
                </a:solidFill>
                <a:latin typeface="+mj-lt"/>
                <a:cs typeface="Arial" panose="020B0604020202020204" pitchFamily="34" charset="0"/>
              </a:rPr>
              <a:t>Deloitte</a:t>
            </a:r>
            <a:r>
              <a:rPr lang="en-US" sz="1600" dirty="0" smtClean="0">
                <a:solidFill>
                  <a:schemeClr val="tx1"/>
                </a:solidFill>
                <a:latin typeface="+mj-lt"/>
                <a:cs typeface="Arial" panose="020B0604020202020204" pitchFamily="34" charset="0"/>
              </a:rPr>
              <a:t> </a:t>
            </a:r>
            <a:r>
              <a:rPr lang="en-US" sz="1600" b="0" dirty="0">
                <a:solidFill>
                  <a:schemeClr val="tx1"/>
                </a:solidFill>
                <a:latin typeface="+mj-lt"/>
                <a:cs typeface="Arial" panose="020B0604020202020204" pitchFamily="34" charset="0"/>
              </a:rPr>
              <a:t>puts MultiChoice Nigeria’s </a:t>
            </a:r>
            <a:r>
              <a:rPr lang="en-US" sz="1600" b="0" dirty="0" smtClean="0">
                <a:solidFill>
                  <a:schemeClr val="tx1"/>
                </a:solidFill>
                <a:latin typeface="+mj-lt"/>
                <a:cs typeface="Arial" panose="020B0604020202020204" pitchFamily="34" charset="0"/>
              </a:rPr>
              <a:t>aggregate economic impact from 2011 to 2015 at </a:t>
            </a:r>
            <a:r>
              <a:rPr lang="en-US" sz="2400" dirty="0" smtClean="0">
                <a:solidFill>
                  <a:srgbClr val="002060"/>
                </a:solidFill>
                <a:latin typeface="+mj-lt"/>
                <a:cs typeface="Arial" panose="020B0604020202020204" pitchFamily="34" charset="0"/>
              </a:rPr>
              <a:t>$1.1billion</a:t>
            </a:r>
            <a:r>
              <a:rPr lang="en-US" sz="3200" dirty="0" smtClean="0">
                <a:solidFill>
                  <a:srgbClr val="002060"/>
                </a:solidFill>
                <a:latin typeface="+mj-lt"/>
                <a:cs typeface="Arial" panose="020B0604020202020204" pitchFamily="34" charset="0"/>
              </a:rPr>
              <a:t>. </a:t>
            </a:r>
            <a:endParaRPr lang="en-US" sz="3200" dirty="0">
              <a:solidFill>
                <a:srgbClr val="002060"/>
              </a:solidFill>
              <a:latin typeface="+mj-lt"/>
              <a:cs typeface="Arial" panose="020B0604020202020204" pitchFamily="34" charset="0"/>
            </a:endParaRPr>
          </a:p>
          <a:p>
            <a:pPr marL="0" lvl="0" indent="0" algn="just">
              <a:lnSpc>
                <a:spcPct val="150000"/>
              </a:lnSpc>
            </a:pPr>
            <a:r>
              <a:rPr lang="en-US" sz="1600" dirty="0" smtClean="0">
                <a:solidFill>
                  <a:schemeClr val="tx1"/>
                </a:solidFill>
                <a:latin typeface="+mj-lt"/>
                <a:cs typeface="Arial" panose="020B0604020202020204" pitchFamily="34" charset="0"/>
              </a:rPr>
              <a:t>Some </a:t>
            </a:r>
            <a:r>
              <a:rPr lang="en-US" sz="1600" dirty="0">
                <a:solidFill>
                  <a:schemeClr val="tx1"/>
                </a:solidFill>
                <a:latin typeface="+mj-lt"/>
                <a:cs typeface="Arial" panose="020B0604020202020204" pitchFamily="34" charset="0"/>
              </a:rPr>
              <a:t>of what has been achieved through this are; </a:t>
            </a:r>
          </a:p>
          <a:p>
            <a:pPr lvl="0" algn="just">
              <a:lnSpc>
                <a:spcPct val="200000"/>
              </a:lnSpc>
              <a:buFont typeface="Wingdings" panose="05000000000000000000" pitchFamily="2" charset="2"/>
              <a:buChar char="§"/>
            </a:pPr>
            <a:r>
              <a:rPr lang="en-US" sz="1600" b="0" dirty="0">
                <a:solidFill>
                  <a:schemeClr val="tx1"/>
                </a:solidFill>
                <a:latin typeface="+mj-lt"/>
                <a:cs typeface="Arial" panose="020B0604020202020204" pitchFamily="34" charset="0"/>
              </a:rPr>
              <a:t>Material partnerships and financial support </a:t>
            </a:r>
          </a:p>
          <a:p>
            <a:pPr lvl="0" algn="just">
              <a:lnSpc>
                <a:spcPct val="200000"/>
              </a:lnSpc>
              <a:buFont typeface="Wingdings" panose="05000000000000000000" pitchFamily="2" charset="2"/>
              <a:buChar char="§"/>
            </a:pPr>
            <a:r>
              <a:rPr lang="en-US" sz="1600" b="0" dirty="0">
                <a:solidFill>
                  <a:schemeClr val="tx1"/>
                </a:solidFill>
                <a:latin typeface="+mj-lt"/>
                <a:cs typeface="Arial" panose="020B0604020202020204" pitchFamily="34" charset="0"/>
              </a:rPr>
              <a:t>Training, master classes for up coming talent</a:t>
            </a:r>
          </a:p>
          <a:p>
            <a:pPr lvl="0" algn="l">
              <a:lnSpc>
                <a:spcPct val="200000"/>
              </a:lnSpc>
              <a:buFont typeface="Wingdings" panose="05000000000000000000" pitchFamily="2" charset="2"/>
              <a:buChar char="§"/>
            </a:pPr>
            <a:r>
              <a:rPr lang="en-US" sz="1600" b="0" dirty="0">
                <a:solidFill>
                  <a:schemeClr val="tx1"/>
                </a:solidFill>
                <a:latin typeface="+mj-lt"/>
                <a:cs typeface="Arial" panose="020B0604020202020204" pitchFamily="34" charset="0"/>
              </a:rPr>
              <a:t>Content acquisition, co-productions and commissioning of movie projects,</a:t>
            </a:r>
          </a:p>
          <a:p>
            <a:pPr lvl="0" algn="just">
              <a:lnSpc>
                <a:spcPct val="200000"/>
              </a:lnSpc>
              <a:buFont typeface="Wingdings" panose="05000000000000000000" pitchFamily="2" charset="2"/>
              <a:buChar char="§"/>
            </a:pPr>
            <a:r>
              <a:rPr lang="en-US" sz="1600" b="0" dirty="0">
                <a:solidFill>
                  <a:schemeClr val="tx1"/>
                </a:solidFill>
                <a:latin typeface="+mj-lt"/>
                <a:cs typeface="Arial" panose="020B0604020202020204" pitchFamily="34" charset="0"/>
              </a:rPr>
              <a:t>Increased Nigerian content on the Africa Magic channels</a:t>
            </a:r>
          </a:p>
          <a:p>
            <a:pPr marL="0" lvl="0" indent="0" algn="just">
              <a:lnSpc>
                <a:spcPct val="200000"/>
              </a:lnSpc>
            </a:pPr>
            <a:endParaRPr lang="en-US" sz="1600" b="0" dirty="0">
              <a:solidFill>
                <a:schemeClr val="tx1"/>
              </a:solidFill>
              <a:latin typeface="+mj-lt"/>
              <a:cs typeface="Arial" panose="020B0604020202020204" pitchFamily="34" charset="0"/>
            </a:endParaRPr>
          </a:p>
          <a:p>
            <a:pPr marL="285750" indent="-285750" algn="just">
              <a:lnSpc>
                <a:spcPct val="200000"/>
              </a:lnSpc>
              <a:buFont typeface="Wingdings" panose="05000000000000000000" pitchFamily="2" charset="2"/>
              <a:buChar char="§"/>
            </a:pPr>
            <a:endParaRPr lang="en-US" dirty="0">
              <a:latin typeface="+mj-lt"/>
            </a:endParaRPr>
          </a:p>
        </p:txBody>
      </p:sp>
      <p:sp>
        <p:nvSpPr>
          <p:cNvPr id="11"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smtClean="0">
                <a:latin typeface="Century Gothic" panose="020B0502020202020204" pitchFamily="34" charset="0"/>
              </a:rPr>
              <a:t>Plenty of Work to be Done</a:t>
            </a:r>
            <a:endParaRPr lang="en-US" sz="3600" kern="0" dirty="0">
              <a:latin typeface="Century Gothic" panose="020B0502020202020204" pitchFamily="34" charset="0"/>
            </a:endParaRPr>
          </a:p>
        </p:txBody>
      </p:sp>
      <p:sp>
        <p:nvSpPr>
          <p:cNvPr id="13" name="Slide Number Placeholder 3"/>
          <p:cNvSpPr>
            <a:spLocks noGrp="1"/>
          </p:cNvSpPr>
          <p:nvPr>
            <p:ph type="sldNum" sz="quarter" idx="12"/>
          </p:nvPr>
        </p:nvSpPr>
        <p:spPr>
          <a:xfrm>
            <a:off x="11638962" y="6548582"/>
            <a:ext cx="553039" cy="309418"/>
          </a:xfrm>
        </p:spPr>
        <p:txBody>
          <a:bodyPr/>
          <a:lstStyle/>
          <a:p>
            <a:fld id="{19CAE35E-26CF-4727-839B-6773FB8E0CED}" type="slidenum">
              <a:rPr lang="en-GB" sz="1600" smtClean="0">
                <a:latin typeface="+mj-lt"/>
              </a:rPr>
              <a:pPr/>
              <a:t>8</a:t>
            </a:fld>
            <a:endParaRPr lang="en-GB" sz="1600">
              <a:latin typeface="+mj-lt"/>
            </a:endParaRPr>
          </a:p>
        </p:txBody>
      </p:sp>
      <p:grpSp>
        <p:nvGrpSpPr>
          <p:cNvPr id="14" name="Shape 7636"/>
          <p:cNvGrpSpPr/>
          <p:nvPr/>
        </p:nvGrpSpPr>
        <p:grpSpPr>
          <a:xfrm>
            <a:off x="7010400" y="5229070"/>
            <a:ext cx="4876802" cy="446008"/>
            <a:chOff x="4648090" y="3954464"/>
            <a:chExt cx="3433779" cy="334506"/>
          </a:xfrm>
        </p:grpSpPr>
        <p:cxnSp>
          <p:nvCxnSpPr>
            <p:cNvPr id="15" name="Shape 7637"/>
            <p:cNvCxnSpPr/>
            <p:nvPr/>
          </p:nvCxnSpPr>
          <p:spPr>
            <a:xfrm>
              <a:off x="4800600" y="4004857"/>
              <a:ext cx="3261360" cy="1587"/>
            </a:xfrm>
            <a:prstGeom prst="straightConnector1">
              <a:avLst/>
            </a:prstGeom>
            <a:noFill/>
            <a:ln w="12700" cap="flat" cmpd="sng">
              <a:solidFill>
                <a:srgbClr val="C8C8C8"/>
              </a:solidFill>
              <a:prstDash val="dot"/>
              <a:round/>
              <a:headEnd type="oval" w="med" len="med"/>
              <a:tailEnd type="oval" w="med" len="med"/>
            </a:ln>
          </p:spPr>
        </p:cxnSp>
        <p:sp>
          <p:nvSpPr>
            <p:cNvPr id="16" name="Shape 7639"/>
            <p:cNvSpPr/>
            <p:nvPr/>
          </p:nvSpPr>
          <p:spPr>
            <a:xfrm>
              <a:off x="4981199" y="3954464"/>
              <a:ext cx="96113" cy="96113"/>
            </a:xfrm>
            <a:prstGeom prst="ellipse">
              <a:avLst/>
            </a:prstGeom>
            <a:solidFill>
              <a:srgbClr val="0187AC"/>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17" name="Shape 7641"/>
            <p:cNvSpPr/>
            <p:nvPr/>
          </p:nvSpPr>
          <p:spPr>
            <a:xfrm>
              <a:off x="6322519" y="3954464"/>
              <a:ext cx="96113" cy="96113"/>
            </a:xfrm>
            <a:prstGeom prst="ellipse">
              <a:avLst/>
            </a:prstGeom>
            <a:solidFill>
              <a:srgbClr val="52C3CB"/>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j-lt"/>
                  <a:ea typeface="Calibri"/>
                  <a:cs typeface="Calibri"/>
                  <a:sym typeface="Calibri"/>
                </a:rPr>
                <a:t>-2013</a:t>
              </a:r>
              <a:endParaRPr kumimoji="0" sz="1600" b="0" i="0" u="none" strike="noStrike" kern="0" cap="none" spc="0" normalizeH="0" baseline="0" noProof="0" dirty="0">
                <a:ln>
                  <a:noFill/>
                </a:ln>
                <a:solidFill>
                  <a:srgbClr val="FFFFFF"/>
                </a:solidFill>
                <a:effectLst/>
                <a:uLnTx/>
                <a:uFillTx/>
                <a:latin typeface="+mj-lt"/>
                <a:ea typeface="Calibri"/>
                <a:cs typeface="Calibri"/>
                <a:sym typeface="Calibri"/>
              </a:endParaRPr>
            </a:p>
          </p:txBody>
        </p:sp>
        <p:sp>
          <p:nvSpPr>
            <p:cNvPr id="18" name="Shape 7642"/>
            <p:cNvSpPr/>
            <p:nvPr/>
          </p:nvSpPr>
          <p:spPr>
            <a:xfrm>
              <a:off x="7020006" y="3954464"/>
              <a:ext cx="96113" cy="96113"/>
            </a:xfrm>
            <a:prstGeom prst="ellipse">
              <a:avLst/>
            </a:prstGeom>
            <a:solidFill>
              <a:srgbClr val="42BDC6"/>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FFFFFF"/>
                </a:solidFill>
                <a:effectLst/>
                <a:uLnTx/>
                <a:uFillTx/>
                <a:latin typeface="+mj-lt"/>
                <a:ea typeface="Calibri"/>
                <a:cs typeface="Calibri"/>
                <a:sym typeface="Calibri"/>
              </a:endParaRPr>
            </a:p>
          </p:txBody>
        </p:sp>
        <p:sp>
          <p:nvSpPr>
            <p:cNvPr id="19" name="Shape 7643"/>
            <p:cNvSpPr/>
            <p:nvPr/>
          </p:nvSpPr>
          <p:spPr>
            <a:xfrm>
              <a:off x="7652647" y="3954464"/>
              <a:ext cx="96113" cy="96113"/>
            </a:xfrm>
            <a:prstGeom prst="ellipse">
              <a:avLst/>
            </a:prstGeom>
            <a:solidFill>
              <a:srgbClr val="168EA6"/>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20" name="Shape 7644"/>
            <p:cNvSpPr txBox="1"/>
            <p:nvPr/>
          </p:nvSpPr>
          <p:spPr>
            <a:xfrm>
              <a:off x="4648090" y="4111537"/>
              <a:ext cx="771254" cy="177433"/>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A5A5A5"/>
                </a:buClr>
                <a:buSzPct val="25000"/>
                <a:buFontTx/>
                <a:buNone/>
                <a:tabLst/>
                <a:defRPr/>
              </a:pPr>
              <a:r>
                <a:rPr kumimoji="0" lang="en-US" sz="1600" b="1" i="0" u="none" strike="noStrike" kern="0" cap="none" spc="0" normalizeH="0" baseline="0" noProof="0" dirty="0">
                  <a:ln>
                    <a:noFill/>
                  </a:ln>
                  <a:solidFill>
                    <a:srgbClr val="A5A5A5"/>
                  </a:solidFill>
                  <a:effectLst/>
                  <a:uLnTx/>
                  <a:uFillTx/>
                  <a:latin typeface="+mj-lt"/>
                  <a:ea typeface="Calibri"/>
                  <a:cs typeface="Calibri"/>
                  <a:sym typeface="Calibri"/>
                </a:rPr>
                <a:t>2011-2015</a:t>
              </a:r>
            </a:p>
          </p:txBody>
        </p:sp>
        <p:sp>
          <p:nvSpPr>
            <p:cNvPr id="21" name="Shape 7647"/>
            <p:cNvSpPr txBox="1"/>
            <p:nvPr/>
          </p:nvSpPr>
          <p:spPr>
            <a:xfrm>
              <a:off x="5989410" y="4111537"/>
              <a:ext cx="663467" cy="177433"/>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A5A5A5"/>
                </a:buClr>
                <a:buSzPct val="25000"/>
                <a:buFontTx/>
                <a:buNone/>
                <a:tabLst/>
                <a:defRPr/>
              </a:pPr>
              <a:r>
                <a:rPr kumimoji="0" lang="en-US" sz="1600" b="1" i="0" u="none" strike="noStrike" kern="0" cap="none" spc="0" normalizeH="0" baseline="0" noProof="0" dirty="0">
                  <a:ln>
                    <a:noFill/>
                  </a:ln>
                  <a:solidFill>
                    <a:srgbClr val="A5A5A5"/>
                  </a:solidFill>
                  <a:effectLst/>
                  <a:uLnTx/>
                  <a:uFillTx/>
                  <a:latin typeface="+mj-lt"/>
                  <a:ea typeface="Calibri"/>
                  <a:cs typeface="Calibri"/>
                  <a:sym typeface="Calibri"/>
                </a:rPr>
                <a:t>2011/12</a:t>
              </a:r>
            </a:p>
          </p:txBody>
        </p:sp>
        <p:sp>
          <p:nvSpPr>
            <p:cNvPr id="22" name="Shape 7648"/>
            <p:cNvSpPr txBox="1"/>
            <p:nvPr/>
          </p:nvSpPr>
          <p:spPr>
            <a:xfrm>
              <a:off x="6692641" y="4111537"/>
              <a:ext cx="799046" cy="177433"/>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A5A5A5"/>
                </a:buClr>
                <a:buSzPct val="25000"/>
                <a:buFontTx/>
                <a:buNone/>
                <a:tabLst/>
                <a:defRPr/>
              </a:pPr>
              <a:r>
                <a:rPr kumimoji="0" lang="en-US" sz="1600" b="1" i="0" u="none" strike="noStrike" kern="0" cap="none" spc="0" normalizeH="0" baseline="0" noProof="0" dirty="0">
                  <a:ln>
                    <a:noFill/>
                  </a:ln>
                  <a:solidFill>
                    <a:srgbClr val="A5A5A5"/>
                  </a:solidFill>
                  <a:effectLst/>
                  <a:uLnTx/>
                  <a:uFillTx/>
                  <a:latin typeface="+mj-lt"/>
                  <a:ea typeface="Calibri"/>
                  <a:cs typeface="Calibri"/>
                  <a:sym typeface="Calibri"/>
                </a:rPr>
                <a:t>2013/14</a:t>
              </a:r>
            </a:p>
          </p:txBody>
        </p:sp>
        <p:sp>
          <p:nvSpPr>
            <p:cNvPr id="23" name="Shape 7649"/>
            <p:cNvSpPr txBox="1"/>
            <p:nvPr/>
          </p:nvSpPr>
          <p:spPr>
            <a:xfrm>
              <a:off x="7491689" y="4111537"/>
              <a:ext cx="590180" cy="177433"/>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A5A5A5"/>
                </a:buClr>
                <a:buSzPct val="25000"/>
                <a:buFontTx/>
                <a:buNone/>
                <a:tabLst/>
                <a:defRPr/>
              </a:pPr>
              <a:r>
                <a:rPr kumimoji="0" lang="en-US" sz="1600" b="1" i="0" u="none" strike="noStrike" kern="0" cap="none" spc="0" normalizeH="0" baseline="0" noProof="0" dirty="0">
                  <a:ln>
                    <a:noFill/>
                  </a:ln>
                  <a:solidFill>
                    <a:srgbClr val="A5A5A5"/>
                  </a:solidFill>
                  <a:effectLst/>
                  <a:uLnTx/>
                  <a:uFillTx/>
                  <a:latin typeface="+mj-lt"/>
                  <a:ea typeface="Calibri"/>
                  <a:cs typeface="Calibri"/>
                  <a:sym typeface="Calibri"/>
                </a:rPr>
                <a:t>2014/15</a:t>
              </a:r>
            </a:p>
          </p:txBody>
        </p:sp>
      </p:grpSp>
      <p:sp>
        <p:nvSpPr>
          <p:cNvPr id="24" name="Shape 7663"/>
          <p:cNvSpPr/>
          <p:nvPr/>
        </p:nvSpPr>
        <p:spPr>
          <a:xfrm>
            <a:off x="7096039" y="1828800"/>
            <a:ext cx="844722" cy="3149600"/>
          </a:xfrm>
          <a:prstGeom prst="round2SameRect">
            <a:avLst>
              <a:gd name="adj1" fmla="val 50000"/>
              <a:gd name="adj2" fmla="val 0"/>
            </a:avLst>
          </a:prstGeom>
          <a:solidFill>
            <a:srgbClr val="52C3CB"/>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25" name="TextBox 24"/>
          <p:cNvSpPr txBox="1"/>
          <p:nvPr/>
        </p:nvSpPr>
        <p:spPr>
          <a:xfrm>
            <a:off x="7227001" y="2286532"/>
            <a:ext cx="582330" cy="2437868"/>
          </a:xfrm>
          <a:prstGeom prst="rect">
            <a:avLst/>
          </a:prstGeom>
          <a:noFill/>
        </p:spPr>
        <p:txBody>
          <a:bodyPr vert="vert270" wrap="square" rtlCol="0" anchor="ctr" anchorCtr="0">
            <a:noAutofit/>
          </a:bodyPr>
          <a:lstStyle/>
          <a:p>
            <a:pPr algn="ctr"/>
            <a:r>
              <a:rPr lang="en-US" sz="2000" b="1" dirty="0">
                <a:solidFill>
                  <a:schemeClr val="bg1"/>
                </a:solidFill>
                <a:latin typeface="+mj-lt"/>
              </a:rPr>
              <a:t>$1.1 billion</a:t>
            </a:r>
          </a:p>
        </p:txBody>
      </p:sp>
      <p:sp>
        <p:nvSpPr>
          <p:cNvPr id="26" name="TextBox 25"/>
          <p:cNvSpPr txBox="1"/>
          <p:nvPr/>
        </p:nvSpPr>
        <p:spPr>
          <a:xfrm>
            <a:off x="8382000" y="2895600"/>
            <a:ext cx="338300" cy="1905000"/>
          </a:xfrm>
          <a:prstGeom prst="rect">
            <a:avLst/>
          </a:prstGeom>
          <a:noFill/>
        </p:spPr>
        <p:txBody>
          <a:bodyPr vert="vert270" wrap="square" rtlCol="0" anchor="ctr" anchorCtr="0">
            <a:noAutofit/>
          </a:bodyPr>
          <a:lstStyle/>
          <a:p>
            <a:pPr algn="ctr"/>
            <a:r>
              <a:rPr lang="en-US" sz="1600" b="1" dirty="0">
                <a:solidFill>
                  <a:schemeClr val="bg1"/>
                </a:solidFill>
                <a:latin typeface="+mj-lt"/>
              </a:rPr>
              <a:t>$387.6billion</a:t>
            </a:r>
          </a:p>
        </p:txBody>
      </p:sp>
      <p:sp>
        <p:nvSpPr>
          <p:cNvPr id="27" name="Shape 7635"/>
          <p:cNvSpPr/>
          <p:nvPr/>
        </p:nvSpPr>
        <p:spPr>
          <a:xfrm>
            <a:off x="8956116" y="1828800"/>
            <a:ext cx="845798" cy="3149600"/>
          </a:xfrm>
          <a:prstGeom prst="round2SameRect">
            <a:avLst>
              <a:gd name="adj1" fmla="val 50000"/>
              <a:gd name="adj2" fmla="val 0"/>
            </a:avLst>
          </a:prstGeom>
          <a:solidFill>
            <a:srgbClr val="E8E8E8"/>
          </a:solidFill>
          <a:ln>
            <a:noFill/>
          </a:ln>
        </p:spPr>
        <p:txBody>
          <a:bodyPr lIns="121900" tIns="60933" rIns="121900" bIns="60933" anchor="ctr" anchorCtr="0">
            <a:noAutofit/>
          </a:bodyPr>
          <a:lstStyle/>
          <a:p>
            <a:pPr algn="ctr" defTabSz="1219170"/>
            <a:endParaRPr sz="1600" kern="0">
              <a:solidFill>
                <a:srgbClr val="FFFFFF"/>
              </a:solidFill>
              <a:latin typeface="+mj-lt"/>
              <a:ea typeface="Calibri"/>
              <a:cs typeface="Calibri"/>
              <a:sym typeface="Calibri"/>
            </a:endParaRPr>
          </a:p>
        </p:txBody>
      </p:sp>
      <p:grpSp>
        <p:nvGrpSpPr>
          <p:cNvPr id="28" name="Shape 7650"/>
          <p:cNvGrpSpPr/>
          <p:nvPr/>
        </p:nvGrpSpPr>
        <p:grpSpPr>
          <a:xfrm>
            <a:off x="8839199" y="4173889"/>
            <a:ext cx="1115115" cy="804511"/>
            <a:chOff x="4747862" y="2976435"/>
            <a:chExt cx="502317" cy="801814"/>
          </a:xfrm>
        </p:grpSpPr>
        <p:sp>
          <p:nvSpPr>
            <p:cNvPr id="29" name="Shape 7651"/>
            <p:cNvSpPr/>
            <p:nvPr/>
          </p:nvSpPr>
          <p:spPr>
            <a:xfrm>
              <a:off x="4800600" y="2976435"/>
              <a:ext cx="381000" cy="801814"/>
            </a:xfrm>
            <a:prstGeom prst="round2SameRect">
              <a:avLst>
                <a:gd name="adj1" fmla="val 50000"/>
                <a:gd name="adj2" fmla="val 0"/>
              </a:avLst>
            </a:prstGeom>
            <a:solidFill>
              <a:srgbClr val="176490"/>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30" name="Shape 7652"/>
            <p:cNvSpPr txBox="1"/>
            <p:nvPr/>
          </p:nvSpPr>
          <p:spPr>
            <a:xfrm>
              <a:off x="4747862" y="3115309"/>
              <a:ext cx="502317" cy="169277"/>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FFFFFF"/>
                </a:buClr>
                <a:buSzPct val="25000"/>
                <a:buFontTx/>
                <a:buNone/>
                <a:tabLst/>
                <a:defRPr/>
              </a:pPr>
              <a:r>
                <a:rPr kumimoji="0" lang="en-US" sz="1600" b="1" i="0" u="none" strike="noStrike" kern="0" cap="none" spc="0" normalizeH="0" baseline="0" noProof="0" dirty="0">
                  <a:ln>
                    <a:noFill/>
                  </a:ln>
                  <a:solidFill>
                    <a:srgbClr val="FFFFFF"/>
                  </a:solidFill>
                  <a:effectLst/>
                  <a:uLnTx/>
                  <a:uFillTx/>
                  <a:latin typeface="+mj-lt"/>
                  <a:ea typeface="Calibri"/>
                  <a:cs typeface="Calibri"/>
                  <a:sym typeface="Calibri"/>
                </a:rPr>
                <a:t>$132M</a:t>
              </a:r>
            </a:p>
          </p:txBody>
        </p:sp>
      </p:grpSp>
      <p:sp>
        <p:nvSpPr>
          <p:cNvPr id="31" name="Shape 7635"/>
          <p:cNvSpPr/>
          <p:nvPr/>
        </p:nvSpPr>
        <p:spPr>
          <a:xfrm>
            <a:off x="9974602" y="1828800"/>
            <a:ext cx="845798" cy="3149600"/>
          </a:xfrm>
          <a:prstGeom prst="round2SameRect">
            <a:avLst>
              <a:gd name="adj1" fmla="val 50000"/>
              <a:gd name="adj2" fmla="val 0"/>
            </a:avLst>
          </a:prstGeom>
          <a:solidFill>
            <a:srgbClr val="E8E8E8"/>
          </a:solidFill>
          <a:ln>
            <a:noFill/>
          </a:ln>
        </p:spPr>
        <p:txBody>
          <a:bodyPr lIns="121900" tIns="60933" rIns="121900" bIns="60933" anchor="ctr" anchorCtr="0">
            <a:noAutofit/>
          </a:bodyPr>
          <a:lstStyle/>
          <a:p>
            <a:pPr algn="ctr" defTabSz="1219170"/>
            <a:endParaRPr sz="1600" kern="0">
              <a:solidFill>
                <a:srgbClr val="FFFFFF"/>
              </a:solidFill>
              <a:latin typeface="+mj-lt"/>
              <a:ea typeface="Calibri"/>
              <a:cs typeface="Calibri"/>
              <a:sym typeface="Calibri"/>
            </a:endParaRPr>
          </a:p>
        </p:txBody>
      </p:sp>
      <p:grpSp>
        <p:nvGrpSpPr>
          <p:cNvPr id="32" name="Shape 7650"/>
          <p:cNvGrpSpPr/>
          <p:nvPr/>
        </p:nvGrpSpPr>
        <p:grpSpPr>
          <a:xfrm>
            <a:off x="9857685" y="3297249"/>
            <a:ext cx="1115115" cy="1681152"/>
            <a:chOff x="4747862" y="2976435"/>
            <a:chExt cx="502317" cy="801814"/>
          </a:xfrm>
        </p:grpSpPr>
        <p:sp>
          <p:nvSpPr>
            <p:cNvPr id="33" name="Shape 7651"/>
            <p:cNvSpPr/>
            <p:nvPr/>
          </p:nvSpPr>
          <p:spPr>
            <a:xfrm>
              <a:off x="4800600" y="2976435"/>
              <a:ext cx="381000" cy="801814"/>
            </a:xfrm>
            <a:prstGeom prst="round2SameRect">
              <a:avLst>
                <a:gd name="adj1" fmla="val 50000"/>
                <a:gd name="adj2" fmla="val 0"/>
              </a:avLst>
            </a:prstGeom>
            <a:solidFill>
              <a:srgbClr val="176490"/>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34" name="Shape 7652"/>
            <p:cNvSpPr txBox="1"/>
            <p:nvPr/>
          </p:nvSpPr>
          <p:spPr>
            <a:xfrm>
              <a:off x="4747862" y="3115309"/>
              <a:ext cx="502317" cy="169277"/>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FFFFFF"/>
                </a:buClr>
                <a:buSzPct val="25000"/>
                <a:buFontTx/>
                <a:buNone/>
                <a:tabLst/>
                <a:defRPr/>
              </a:pPr>
              <a:r>
                <a:rPr kumimoji="0" lang="en-US" sz="1600" b="1" i="0" u="none" strike="noStrike" kern="0" cap="none" spc="0" normalizeH="0" baseline="0" noProof="0" dirty="0">
                  <a:ln>
                    <a:noFill/>
                  </a:ln>
                  <a:solidFill>
                    <a:srgbClr val="FFFFFF"/>
                  </a:solidFill>
                  <a:effectLst/>
                  <a:uLnTx/>
                  <a:uFillTx/>
                  <a:latin typeface="+mj-lt"/>
                  <a:ea typeface="Calibri"/>
                  <a:cs typeface="Calibri"/>
                  <a:sym typeface="Calibri"/>
                </a:rPr>
                <a:t>$322M</a:t>
              </a:r>
            </a:p>
          </p:txBody>
        </p:sp>
      </p:grpSp>
      <p:sp>
        <p:nvSpPr>
          <p:cNvPr id="35" name="Shape 7635"/>
          <p:cNvSpPr/>
          <p:nvPr/>
        </p:nvSpPr>
        <p:spPr>
          <a:xfrm>
            <a:off x="10965202" y="1828800"/>
            <a:ext cx="845798" cy="3149600"/>
          </a:xfrm>
          <a:prstGeom prst="round2SameRect">
            <a:avLst>
              <a:gd name="adj1" fmla="val 50000"/>
              <a:gd name="adj2" fmla="val 0"/>
            </a:avLst>
          </a:prstGeom>
          <a:solidFill>
            <a:srgbClr val="E8E8E8"/>
          </a:solidFill>
          <a:ln>
            <a:noFill/>
          </a:ln>
        </p:spPr>
        <p:txBody>
          <a:bodyPr lIns="121900" tIns="60933" rIns="121900" bIns="60933" anchor="ctr" anchorCtr="0">
            <a:noAutofit/>
          </a:bodyPr>
          <a:lstStyle/>
          <a:p>
            <a:pPr algn="ctr" defTabSz="1219170"/>
            <a:endParaRPr sz="1600" kern="0">
              <a:solidFill>
                <a:srgbClr val="FFFFFF"/>
              </a:solidFill>
              <a:latin typeface="+mj-lt"/>
              <a:ea typeface="Calibri"/>
              <a:cs typeface="Calibri"/>
              <a:sym typeface="Calibri"/>
            </a:endParaRPr>
          </a:p>
        </p:txBody>
      </p:sp>
      <p:grpSp>
        <p:nvGrpSpPr>
          <p:cNvPr id="36" name="Shape 7650"/>
          <p:cNvGrpSpPr/>
          <p:nvPr/>
        </p:nvGrpSpPr>
        <p:grpSpPr>
          <a:xfrm>
            <a:off x="10848285" y="3048001"/>
            <a:ext cx="1115115" cy="1930400"/>
            <a:chOff x="4747862" y="2976435"/>
            <a:chExt cx="502317" cy="801814"/>
          </a:xfrm>
        </p:grpSpPr>
        <p:sp>
          <p:nvSpPr>
            <p:cNvPr id="37" name="Shape 7651"/>
            <p:cNvSpPr/>
            <p:nvPr/>
          </p:nvSpPr>
          <p:spPr>
            <a:xfrm>
              <a:off x="4800600" y="2976435"/>
              <a:ext cx="381000" cy="801814"/>
            </a:xfrm>
            <a:prstGeom prst="round2SameRect">
              <a:avLst>
                <a:gd name="adj1" fmla="val 50000"/>
                <a:gd name="adj2" fmla="val 0"/>
              </a:avLst>
            </a:prstGeom>
            <a:solidFill>
              <a:srgbClr val="176490"/>
            </a:solidFill>
            <a:ln>
              <a:noFill/>
            </a:ln>
          </p:spPr>
          <p:txBody>
            <a:bodyPr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mj-lt"/>
                <a:ea typeface="Calibri"/>
                <a:cs typeface="Calibri"/>
                <a:sym typeface="Calibri"/>
              </a:endParaRPr>
            </a:p>
          </p:txBody>
        </p:sp>
        <p:sp>
          <p:nvSpPr>
            <p:cNvPr id="38" name="Shape 7652"/>
            <p:cNvSpPr txBox="1"/>
            <p:nvPr/>
          </p:nvSpPr>
          <p:spPr>
            <a:xfrm>
              <a:off x="4747862" y="3115309"/>
              <a:ext cx="502317" cy="169277"/>
            </a:xfrm>
            <a:prstGeom prst="rect">
              <a:avLst/>
            </a:prstGeom>
            <a:noFill/>
            <a:ln>
              <a:noFill/>
            </a:ln>
          </p:spPr>
          <p:txBody>
            <a:bodyPr lIns="0" tIns="0" rIns="0" bIns="0" anchor="b" anchorCtr="0">
              <a:noAutofit/>
            </a:bodyPr>
            <a:lstStyle/>
            <a:p>
              <a:pPr marL="0" marR="0" lvl="0" indent="0" algn="ctr" defTabSz="1219170" eaLnBrk="1" fontAlgn="auto" latinLnBrk="0" hangingPunct="1">
                <a:lnSpc>
                  <a:spcPct val="100000"/>
                </a:lnSpc>
                <a:spcBef>
                  <a:spcPts val="0"/>
                </a:spcBef>
                <a:spcAft>
                  <a:spcPts val="0"/>
                </a:spcAft>
                <a:buClr>
                  <a:srgbClr val="FFFFFF"/>
                </a:buClr>
                <a:buSzPct val="25000"/>
                <a:buFontTx/>
                <a:buNone/>
                <a:tabLst/>
                <a:defRPr/>
              </a:pPr>
              <a:r>
                <a:rPr kumimoji="0" lang="en-US" sz="1600" b="1" i="0" u="none" strike="noStrike" kern="0" cap="none" spc="0" normalizeH="0" baseline="0" noProof="0" dirty="0">
                  <a:ln>
                    <a:noFill/>
                  </a:ln>
                  <a:solidFill>
                    <a:srgbClr val="FFFFFF"/>
                  </a:solidFill>
                  <a:effectLst/>
                  <a:uLnTx/>
                  <a:uFillTx/>
                  <a:latin typeface="+mj-lt"/>
                  <a:ea typeface="Calibri"/>
                  <a:cs typeface="Calibri"/>
                  <a:sym typeface="Calibri"/>
                </a:rPr>
                <a:t>$388M</a:t>
              </a:r>
            </a:p>
          </p:txBody>
        </p:sp>
      </p:grpSp>
      <p:sp>
        <p:nvSpPr>
          <p:cNvPr id="39" name="TextBox 38"/>
          <p:cNvSpPr txBox="1"/>
          <p:nvPr/>
        </p:nvSpPr>
        <p:spPr>
          <a:xfrm>
            <a:off x="8956116" y="5675078"/>
            <a:ext cx="3007284" cy="344722"/>
          </a:xfrm>
          <a:prstGeom prst="rect">
            <a:avLst/>
          </a:prstGeom>
          <a:noFill/>
        </p:spPr>
        <p:txBody>
          <a:bodyPr wrap="square" rtlCol="0" anchor="ctr" anchorCtr="0">
            <a:noAutofit/>
          </a:bodyPr>
          <a:lstStyle/>
          <a:p>
            <a:pPr algn="ctr"/>
            <a:r>
              <a:rPr lang="en-US" b="1" dirty="0">
                <a:solidFill>
                  <a:schemeClr val="tx1"/>
                </a:solidFill>
              </a:rPr>
              <a:t>GDP Contribution</a:t>
            </a:r>
          </a:p>
        </p:txBody>
      </p:sp>
      <p:sp>
        <p:nvSpPr>
          <p:cNvPr id="40" name="TextBox 39"/>
          <p:cNvSpPr txBox="1"/>
          <p:nvPr/>
        </p:nvSpPr>
        <p:spPr>
          <a:xfrm>
            <a:off x="6578022" y="5697611"/>
            <a:ext cx="2409115" cy="567143"/>
          </a:xfrm>
          <a:prstGeom prst="rect">
            <a:avLst/>
          </a:prstGeom>
          <a:noFill/>
        </p:spPr>
        <p:txBody>
          <a:bodyPr wrap="square" rtlCol="0" anchor="ctr" anchorCtr="0">
            <a:noAutofit/>
          </a:bodyPr>
          <a:lstStyle/>
          <a:p>
            <a:pPr algn="ctr"/>
            <a:r>
              <a:rPr lang="en-US" b="1" dirty="0">
                <a:solidFill>
                  <a:schemeClr val="tx1"/>
                </a:solidFill>
              </a:rPr>
              <a:t>Aggregate  economic impact</a:t>
            </a:r>
          </a:p>
        </p:txBody>
      </p:sp>
      <p:sp>
        <p:nvSpPr>
          <p:cNvPr id="41" name="Rectangle 40"/>
          <p:cNvSpPr/>
          <p:nvPr/>
        </p:nvSpPr>
        <p:spPr>
          <a:xfrm>
            <a:off x="8839199" y="1600200"/>
            <a:ext cx="3124201" cy="4630573"/>
          </a:xfrm>
          <a:prstGeom prst="rect">
            <a:avLst/>
          </a:prstGeom>
          <a:ln w="3175">
            <a:solidFill>
              <a:schemeClr val="tx1"/>
            </a:solidFill>
          </a:ln>
        </p:spPr>
        <p:txBody>
          <a:bodyPr rtlCol="0" anchor="ctr">
            <a:noAutofit/>
          </a:bodyPr>
          <a:lstStyle/>
          <a:p>
            <a:pPr algn="ctr"/>
            <a:endParaRPr lang="en-US" b="0" dirty="0" err="1">
              <a:solidFill>
                <a:schemeClr val="tx1"/>
              </a:solidFill>
              <a:latin typeface="Gill Sans MT"/>
              <a:cs typeface="Gill Sans MT"/>
            </a:endParaRPr>
          </a:p>
        </p:txBody>
      </p:sp>
    </p:spTree>
    <p:extLst>
      <p:ext uri="{BB962C8B-B14F-4D97-AF65-F5344CB8AC3E}">
        <p14:creationId xmlns:p14="http://schemas.microsoft.com/office/powerpoint/2010/main" val="10544600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489" y="10981"/>
            <a:ext cx="1843314" cy="12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9487" y="4271630"/>
            <a:ext cx="2351926" cy="830997"/>
          </a:xfrm>
          <a:prstGeom prst="rect">
            <a:avLst/>
          </a:prstGeom>
        </p:spPr>
        <p:txBody>
          <a:bodyPr wrap="none">
            <a:spAutoFit/>
          </a:bodyPr>
          <a:lstStyle/>
          <a:p>
            <a:pPr lvl="0">
              <a:lnSpc>
                <a:spcPct val="150000"/>
              </a:lnSpc>
            </a:pPr>
            <a:r>
              <a:rPr lang="en-US" sz="1400" dirty="0">
                <a:latin typeface="Arial" panose="020B0604020202020204" pitchFamily="34" charset="0"/>
                <a:cs typeface="Arial" panose="020B0604020202020204" pitchFamily="34" charset="0"/>
              </a:rPr>
              <a:t>The </a:t>
            </a:r>
            <a:r>
              <a:rPr lang="en-US" b="1" dirty="0" smtClean="0">
                <a:solidFill>
                  <a:srgbClr val="002060"/>
                </a:solidFill>
                <a:latin typeface="Arial" panose="020B0604020202020204" pitchFamily="34" charset="0"/>
                <a:cs typeface="Arial" panose="020B0604020202020204" pitchFamily="34" charset="0"/>
              </a:rPr>
              <a:t>SMART PHONE </a:t>
            </a:r>
          </a:p>
          <a:p>
            <a:pPr lvl="0">
              <a:lnSpc>
                <a:spcPct val="150000"/>
              </a:lnSpc>
            </a:pPr>
            <a:r>
              <a:rPr lang="en-US" sz="1400" dirty="0" smtClean="0">
                <a:latin typeface="Arial" panose="020B0604020202020204" pitchFamily="34" charset="0"/>
                <a:cs typeface="Arial" panose="020B0604020202020204" pitchFamily="34" charset="0"/>
              </a:rPr>
              <a:t>has </a:t>
            </a:r>
            <a:r>
              <a:rPr lang="en-US" sz="1400" dirty="0">
                <a:latin typeface="Arial" panose="020B0604020202020204" pitchFamily="34" charset="0"/>
                <a:cs typeface="Arial" panose="020B0604020202020204" pitchFamily="34" charset="0"/>
              </a:rPr>
              <a:t>become the camcorder</a:t>
            </a:r>
          </a:p>
        </p:txBody>
      </p:sp>
      <p:sp>
        <p:nvSpPr>
          <p:cNvPr id="5" name="Rectangle 4"/>
          <p:cNvSpPr/>
          <p:nvPr/>
        </p:nvSpPr>
        <p:spPr>
          <a:xfrm>
            <a:off x="4191000" y="4261483"/>
            <a:ext cx="3753124" cy="1477328"/>
          </a:xfrm>
          <a:prstGeom prst="rect">
            <a:avLst/>
          </a:prstGeom>
        </p:spPr>
        <p:txBody>
          <a:bodyPr wrap="square">
            <a:spAutoFit/>
          </a:bodyPr>
          <a:lstStyle/>
          <a:p>
            <a:pPr lvl="0" algn="ctr">
              <a:lnSpc>
                <a:spcPct val="150000"/>
              </a:lnSpc>
            </a:pPr>
            <a:r>
              <a:rPr lang="en-US" b="1" dirty="0" smtClean="0">
                <a:solidFill>
                  <a:srgbClr val="C00000"/>
                </a:solidFill>
                <a:latin typeface="Arial" panose="020B0604020202020204" pitchFamily="34" charset="0"/>
                <a:cs typeface="Arial" panose="020B0604020202020204" pitchFamily="34" charset="0"/>
              </a:rPr>
              <a:t>VIDEO UPLOADS </a:t>
            </a:r>
          </a:p>
          <a:p>
            <a:pPr lvl="0" algn="ctr">
              <a:lnSpc>
                <a:spcPct val="150000"/>
              </a:lnSpc>
            </a:pPr>
            <a:r>
              <a:rPr lang="en-US" sz="1400" dirty="0" smtClean="0">
                <a:latin typeface="Arial" panose="020B0604020202020204" pitchFamily="34" charset="0"/>
                <a:cs typeface="Arial" panose="020B0604020202020204" pitchFamily="34" charset="0"/>
              </a:rPr>
              <a:t>on </a:t>
            </a:r>
            <a:r>
              <a:rPr lang="en-US" sz="1400" dirty="0">
                <a:latin typeface="Arial" panose="020B0604020202020204" pitchFamily="34" charset="0"/>
                <a:cs typeface="Arial" panose="020B0604020202020204" pitchFamily="34" charset="0"/>
              </a:rPr>
              <a:t>the rise and people are making money from them. These range from exercise classes to online educational videos</a:t>
            </a:r>
          </a:p>
        </p:txBody>
      </p:sp>
      <p:sp>
        <p:nvSpPr>
          <p:cNvPr id="10" name="Rectangle 9"/>
          <p:cNvSpPr/>
          <p:nvPr/>
        </p:nvSpPr>
        <p:spPr>
          <a:xfrm>
            <a:off x="7973722" y="4271630"/>
            <a:ext cx="3170802" cy="1154162"/>
          </a:xfrm>
          <a:prstGeom prst="rect">
            <a:avLst/>
          </a:prstGeom>
        </p:spPr>
        <p:txBody>
          <a:bodyPr wrap="square">
            <a:spAutoFit/>
          </a:bodyPr>
          <a:lstStyle/>
          <a:p>
            <a:pPr lvl="0" algn="ctr">
              <a:lnSpc>
                <a:spcPct val="150000"/>
              </a:lnSpc>
            </a:pPr>
            <a:r>
              <a:rPr lang="en-US" sz="1400" dirty="0">
                <a:latin typeface="Arial" panose="020B0604020202020204" pitchFamily="34" charset="0"/>
                <a:cs typeface="Arial" panose="020B0604020202020204" pitchFamily="34" charset="0"/>
              </a:rPr>
              <a:t>With the </a:t>
            </a:r>
            <a:r>
              <a:rPr lang="en-US" b="1" dirty="0" smtClean="0">
                <a:solidFill>
                  <a:srgbClr val="00B050"/>
                </a:solidFill>
                <a:latin typeface="Arial" panose="020B0604020202020204" pitchFamily="34" charset="0"/>
                <a:cs typeface="Arial" panose="020B0604020202020204" pitchFamily="34" charset="0"/>
              </a:rPr>
              <a:t>DIGITAL MIGRATION </a:t>
            </a:r>
            <a:r>
              <a:rPr lang="en-US" sz="1400" dirty="0" smtClean="0">
                <a:latin typeface="Arial" panose="020B0604020202020204" pitchFamily="34" charset="0"/>
                <a:cs typeface="Arial" panose="020B0604020202020204" pitchFamily="34" charset="0"/>
              </a:rPr>
              <a:t>there </a:t>
            </a:r>
            <a:r>
              <a:rPr lang="en-US" sz="1400" dirty="0">
                <a:latin typeface="Arial" panose="020B0604020202020204" pitchFamily="34" charset="0"/>
                <a:cs typeface="Arial" panose="020B0604020202020204" pitchFamily="34" charset="0"/>
              </a:rPr>
              <a:t>will come a hunger for more home-grown content (FTAs)</a:t>
            </a:r>
          </a:p>
        </p:txBody>
      </p:sp>
      <p:pic>
        <p:nvPicPr>
          <p:cNvPr id="1026" name="Picture 2" descr="Image result for flipside camera recording smart phon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45"/>
          <a:stretch/>
        </p:blipFill>
        <p:spPr bwMode="auto">
          <a:xfrm>
            <a:off x="1251176" y="2432683"/>
            <a:ext cx="2594302" cy="1810371"/>
          </a:xfrm>
          <a:prstGeom prst="rect">
            <a:avLst/>
          </a:prstGeom>
          <a:noFill/>
          <a:ln w="12700">
            <a:solidFill>
              <a:srgbClr val="002060"/>
            </a:solidFill>
          </a:ln>
          <a:effectLst>
            <a:softEdge rad="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V="1">
            <a:off x="762000" y="4242765"/>
            <a:ext cx="10820400" cy="10147"/>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6798" t="1999" r="16798" b="42941"/>
          <a:stretch/>
        </p:blipFill>
        <p:spPr>
          <a:xfrm>
            <a:off x="4786925" y="2362200"/>
            <a:ext cx="2680675" cy="1866899"/>
          </a:xfrm>
          <a:prstGeom prst="rect">
            <a:avLst/>
          </a:prstGeom>
          <a:ln w="12700">
            <a:solidFill>
              <a:srgbClr val="C00000"/>
            </a:solidFill>
          </a:ln>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8645" t="151" r="16099" b="4190"/>
          <a:stretch/>
        </p:blipFill>
        <p:spPr>
          <a:xfrm>
            <a:off x="8934724" y="2372485"/>
            <a:ext cx="1676400" cy="1851851"/>
          </a:xfrm>
          <a:prstGeom prst="rect">
            <a:avLst/>
          </a:prstGeom>
          <a:ln w="12700">
            <a:solidFill>
              <a:srgbClr val="00B050"/>
            </a:solidFill>
          </a:ln>
        </p:spPr>
      </p:pic>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903939" y="2362200"/>
            <a:ext cx="1288061" cy="1880565"/>
          </a:xfrm>
          <a:prstGeom prst="rect">
            <a:avLst/>
          </a:prstGeom>
        </p:spPr>
      </p:pic>
      <p:sp>
        <p:nvSpPr>
          <p:cNvPr id="15" name="Shape 65"/>
          <p:cNvSpPr txBox="1">
            <a:spLocks/>
          </p:cNvSpPr>
          <p:nvPr/>
        </p:nvSpPr>
        <p:spPr>
          <a:xfrm>
            <a:off x="685800" y="0"/>
            <a:ext cx="11157819" cy="1143000"/>
          </a:xfrm>
          <a:prstGeom prst="rect">
            <a:avLst/>
          </a:prstGeom>
          <a:noFill/>
          <a:ln>
            <a:noFill/>
          </a:ln>
        </p:spPr>
        <p:txBody>
          <a:bodyPr lIns="0" tIns="60933" rIns="121900" bIns="6093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929292"/>
              </a:buClr>
              <a:buFont typeface="Calibri"/>
              <a:buNone/>
              <a:defRPr sz="4267" b="0" i="0" u="none" strike="noStrike" cap="none">
                <a:solidFill>
                  <a:srgbClr val="929292"/>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pPr>
              <a:buSzPct val="25000"/>
            </a:pPr>
            <a:r>
              <a:rPr lang="en-US" sz="3600" kern="0" dirty="0">
                <a:latin typeface="Century Gothic" panose="020B0502020202020204" pitchFamily="34" charset="0"/>
              </a:rPr>
              <a:t>What  the Future looks like</a:t>
            </a:r>
          </a:p>
        </p:txBody>
      </p:sp>
      <p:sp>
        <p:nvSpPr>
          <p:cNvPr id="11" name="Rectangle 10"/>
          <p:cNvSpPr/>
          <p:nvPr/>
        </p:nvSpPr>
        <p:spPr>
          <a:xfrm>
            <a:off x="586341" y="1086843"/>
            <a:ext cx="4873450" cy="558166"/>
          </a:xfrm>
          <a:prstGeom prst="rect">
            <a:avLst/>
          </a:prstGeom>
        </p:spPr>
        <p:txBody>
          <a:bodyPr wrap="none">
            <a:spAutoFit/>
          </a:bodyPr>
          <a:lstStyle/>
          <a:p>
            <a:pPr lvl="0">
              <a:lnSpc>
                <a:spcPct val="200000"/>
              </a:lnSpc>
            </a:pPr>
            <a:r>
              <a:rPr lang="en-US" b="1" dirty="0">
                <a:cs typeface="Arial" panose="020B0604020202020204" pitchFamily="34" charset="0"/>
              </a:rPr>
              <a:t>The entry barrier has lowered even further;</a:t>
            </a:r>
          </a:p>
        </p:txBody>
      </p:sp>
    </p:spTree>
    <p:extLst>
      <p:ext uri="{BB962C8B-B14F-4D97-AF65-F5344CB8AC3E}">
        <p14:creationId xmlns:p14="http://schemas.microsoft.com/office/powerpoint/2010/main" val="288066757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olidFill>
            <a:schemeClr val="tx1"/>
          </a:solidFill>
        </a:ln>
      </a:spPr>
      <a:bodyPr rtlCol="0" anchor="ctr">
        <a:noAutofit/>
      </a:bodyPr>
      <a:lstStyle>
        <a:defPPr algn="ctr">
          <a:defRPr b="0" dirty="0" err="1" smtClean="0">
            <a:solidFill>
              <a:schemeClr val="tx1"/>
            </a:solidFill>
            <a:latin typeface="Gill Sans MT"/>
            <a:cs typeface="Gill Sans MT"/>
          </a:defRPr>
        </a:defPPr>
      </a:lstStyle>
    </a:spDef>
    <a:lnDef>
      <a:spPr bwMode="auto">
        <a:solidFill>
          <a:schemeClr val="accent1"/>
        </a:solidFill>
        <a:ln w="3175" cap="flat" cmpd="sng" algn="ctr">
          <a:solidFill>
            <a:schemeClr val="tx1"/>
          </a:solidFill>
          <a:prstDash val="solid"/>
          <a:round/>
          <a:headEnd type="none" w="med" len="med"/>
          <a:tailEnd type="none" w="med" len="med"/>
        </a:ln>
        <a:effectLst/>
      </a:spPr>
      <a:bodyPr/>
      <a:lstStyle/>
    </a:lnDef>
    <a:txDef>
      <a:spPr>
        <a:noFill/>
      </a:spPr>
      <a:bodyPr wrap="square" rtlCol="0" anchor="ctr" anchorCtr="0">
        <a:noAutofit/>
      </a:bodyPr>
      <a:lstStyle>
        <a:defPPr>
          <a:defRPr sz="1000" b="0" dirty="0" smtClean="0">
            <a:solidFill>
              <a:schemeClr val="tx1"/>
            </a:solidFill>
          </a:defRPr>
        </a:defPPr>
      </a:lstStyle>
    </a:tx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nchorCtr="0">
        <a:spAutoFit/>
      </a:bodyPr>
      <a:lstStyle>
        <a:defPPr>
          <a:defRPr b="0" dirty="0">
            <a:solidFill>
              <a:schemeClr val="tx1"/>
            </a:solidFill>
          </a:defRPr>
        </a:defPPr>
      </a:lstStyle>
    </a:spDef>
    <a:txDef>
      <a:spPr>
        <a:noFill/>
      </a:spPr>
      <a:bodyPr wrap="none" rtlCol="0" anchor="ctr" anchorCtr="0">
        <a:spAutoFit/>
      </a:bodyPr>
      <a:lstStyle>
        <a:defPPr>
          <a:defRPr dirty="0" smtClean="0">
            <a:solidFill>
              <a:schemeClr val="tx1"/>
            </a:solidFill>
            <a:latin typeface="Gill Sans MT" pitchFamily="34" charset="0"/>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nchorCtr="0">
        <a:spAutoFit/>
      </a:bodyPr>
      <a:lstStyle>
        <a:defPPr>
          <a:defRPr b="0" dirty="0">
            <a:solidFill>
              <a:schemeClr val="tx1"/>
            </a:solidFill>
          </a:defRPr>
        </a:defPPr>
      </a:lstStyle>
    </a:spDef>
    <a:txDef>
      <a:spPr>
        <a:noFill/>
      </a:spPr>
      <a:bodyPr wrap="none" rtlCol="0" anchor="ctr" anchorCtr="0">
        <a:spAutoFit/>
      </a:bodyPr>
      <a:lstStyle>
        <a:defPPr>
          <a:defRPr dirty="0" smtClean="0">
            <a:solidFill>
              <a:schemeClr val="tx1"/>
            </a:solidFill>
            <a:latin typeface="Gill Sans MT" pitchFamily="34" charset="0"/>
          </a:defRPr>
        </a:defPPr>
      </a:lstStyle>
    </a:txDef>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nchorCtr="0">
        <a:spAutoFit/>
      </a:bodyPr>
      <a:lstStyle>
        <a:defPPr>
          <a:defRPr b="0" dirty="0">
            <a:solidFill>
              <a:schemeClr val="tx1"/>
            </a:solidFill>
          </a:defRPr>
        </a:defPPr>
      </a:lstStyle>
    </a:spDef>
    <a:txDef>
      <a:spPr>
        <a:noFill/>
      </a:spPr>
      <a:bodyPr wrap="none" rtlCol="0" anchor="ctr" anchorCtr="0">
        <a:spAutoFit/>
      </a:bodyPr>
      <a:lstStyle>
        <a:defPPr>
          <a:defRPr dirty="0" smtClean="0">
            <a:solidFill>
              <a:schemeClr val="tx1"/>
            </a:solidFill>
            <a:latin typeface="Gill Sans MT"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8633</TotalTime>
  <Words>1143</Words>
  <Application>Microsoft Office PowerPoint</Application>
  <PresentationFormat>Widescreen</PresentationFormat>
  <Paragraphs>140</Paragraphs>
  <Slides>11</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MS PGothic</vt:lpstr>
      <vt:lpstr>Arial</vt:lpstr>
      <vt:lpstr>Book Antiqua</vt:lpstr>
      <vt:lpstr>Calibri</vt:lpstr>
      <vt:lpstr>Century Gothic</vt:lpstr>
      <vt:lpstr>Gill Sans MT</vt:lpstr>
      <vt:lpstr>Wingdings</vt:lpstr>
      <vt:lpstr>1_blank</vt:lpstr>
      <vt:lpstr>1_Custom Design</vt:lpstr>
      <vt:lpstr>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DStv Marketing slides</dc:title>
  <dc:creator>Chioma Afe</dc:creator>
  <cp:lastModifiedBy>Caroline Oghuma</cp:lastModifiedBy>
  <cp:revision>362</cp:revision>
  <cp:lastPrinted>2017-04-25T08:08:13Z</cp:lastPrinted>
  <dcterms:created xsi:type="dcterms:W3CDTF">2014-02-25T17:58:56Z</dcterms:created>
  <dcterms:modified xsi:type="dcterms:W3CDTF">2017-04-26T08:43:47Z</dcterms:modified>
</cp:coreProperties>
</file>