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32" autoAdjust="0"/>
  </p:normalViewPr>
  <p:slideViewPr>
    <p:cSldViewPr>
      <p:cViewPr>
        <p:scale>
          <a:sx n="98" d="100"/>
          <a:sy n="98" d="100"/>
        </p:scale>
        <p:origin x="-348" y="-31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019741E-60D3-4E9C-B4B6-366DA828499A}"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E8FFB4E-DF14-4F23-AE1B-4411AF35B3D8}" type="datetimeFigureOut">
              <a:rPr lang="en-US" smtClean="0"/>
              <a:t>6/21/2018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019741E-60D3-4E9C-B4B6-366DA82849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E8FFB4E-DF14-4F23-AE1B-4411AF35B3D8}" type="datetimeFigureOut">
              <a:rPr lang="en-US" smtClean="0"/>
              <a:t>6/21/2018</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019741E-60D3-4E9C-B4B6-366DA828499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13447" y="0"/>
            <a:ext cx="9144000" cy="1295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Rounded MT Bold" pitchFamily="34" charset="0"/>
              </a:rPr>
              <a:t>IS COLLECTIVE ADMINISTRATION WORKING </a:t>
            </a:r>
          </a:p>
          <a:p>
            <a:pPr algn="ctr"/>
            <a:r>
              <a:rPr lang="en-US" dirty="0" smtClean="0">
                <a:latin typeface="Arial Rounded MT Bold" pitchFamily="34" charset="0"/>
              </a:rPr>
              <a:t>IN THE MUSIC INDUSTRY IN NIGERIA?</a:t>
            </a:r>
            <a:endParaRPr lang="en-US" dirty="0">
              <a:latin typeface="Arial Rounded MT Bold" pitchFamily="34" charset="0"/>
            </a:endParaRPr>
          </a:p>
        </p:txBody>
      </p:sp>
      <p:sp>
        <p:nvSpPr>
          <p:cNvPr id="9" name="Rectangle 8"/>
          <p:cNvSpPr/>
          <p:nvPr/>
        </p:nvSpPr>
        <p:spPr>
          <a:xfrm>
            <a:off x="2362200" y="1600200"/>
            <a:ext cx="41910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Rounded MT Bold" pitchFamily="34" charset="0"/>
              </a:rPr>
              <a:t>EXECUTIVE SUMMARY</a:t>
            </a:r>
            <a:endParaRPr lang="en-US" dirty="0">
              <a:latin typeface="Arial Rounded MT Bold" pitchFamily="34" charset="0"/>
            </a:endParaRPr>
          </a:p>
        </p:txBody>
      </p:sp>
      <p:grpSp>
        <p:nvGrpSpPr>
          <p:cNvPr id="22" name="Group 21"/>
          <p:cNvGrpSpPr/>
          <p:nvPr/>
        </p:nvGrpSpPr>
        <p:grpSpPr>
          <a:xfrm>
            <a:off x="449242" y="2378147"/>
            <a:ext cx="7873800" cy="930845"/>
            <a:chOff x="1442285" y="2599271"/>
            <a:chExt cx="8026980" cy="882689"/>
          </a:xfrm>
        </p:grpSpPr>
        <p:sp>
          <p:nvSpPr>
            <p:cNvPr id="12" name="Round Diagonal Corner Rectangle 11"/>
            <p:cNvSpPr/>
            <p:nvPr/>
          </p:nvSpPr>
          <p:spPr>
            <a:xfrm>
              <a:off x="1544465" y="2643760"/>
              <a:ext cx="7924800" cy="838200"/>
            </a:xfrm>
            <a:prstGeom prst="round2DiagRect">
              <a:avLst>
                <a:gd name="adj1" fmla="val 16667"/>
                <a:gd name="adj2" fmla="val 232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    </a:t>
              </a:r>
              <a:r>
                <a:rPr lang="en-US" sz="1100" dirty="0" smtClean="0">
                  <a:solidFill>
                    <a:schemeClr val="tx1"/>
                  </a:solidFill>
                </a:rPr>
                <a:t>The recent events at COSON where its operating license has been suspended, and the approval of MCSN as a CMO for Sound Recordings and Musical works, have and will continue, to create an environment where the gains in the last few years will be reversed. Users will claim ignorance as to whom to pay.</a:t>
              </a:r>
              <a:endParaRPr lang="en-US" sz="1100" dirty="0">
                <a:solidFill>
                  <a:schemeClr val="tx1"/>
                </a:solidFill>
              </a:endParaRPr>
            </a:p>
          </p:txBody>
        </p:sp>
        <p:sp>
          <p:nvSpPr>
            <p:cNvPr id="16" name="Teardrop 15"/>
            <p:cNvSpPr/>
            <p:nvPr/>
          </p:nvSpPr>
          <p:spPr>
            <a:xfrm rot="710863">
              <a:off x="1442285" y="2599271"/>
              <a:ext cx="533400" cy="533400"/>
            </a:xfrm>
            <a:prstGeom prst="teardrop">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p:cNvGrpSpPr/>
          <p:nvPr/>
        </p:nvGrpSpPr>
        <p:grpSpPr>
          <a:xfrm>
            <a:off x="457200" y="3810000"/>
            <a:ext cx="7986139" cy="899540"/>
            <a:chOff x="606917" y="3506830"/>
            <a:chExt cx="7986139" cy="899540"/>
          </a:xfrm>
        </p:grpSpPr>
        <p:sp>
          <p:nvSpPr>
            <p:cNvPr id="18" name="Round Diagonal Corner Rectangle 17"/>
            <p:cNvSpPr/>
            <p:nvPr/>
          </p:nvSpPr>
          <p:spPr>
            <a:xfrm>
              <a:off x="668256" y="3568170"/>
              <a:ext cx="7924800" cy="8382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bg2">
                      <a:lumMod val="10000"/>
                    </a:schemeClr>
                  </a:solidFill>
                </a:rPr>
                <a:t>    Nigeria, at this stage of copyright evolution would fare better with one efficient and effective CMO operator.</a:t>
              </a:r>
              <a:endParaRPr lang="en-US" sz="1100" dirty="0">
                <a:solidFill>
                  <a:schemeClr val="bg2">
                    <a:lumMod val="10000"/>
                  </a:schemeClr>
                </a:solidFill>
              </a:endParaRPr>
            </a:p>
          </p:txBody>
        </p:sp>
        <p:sp>
          <p:nvSpPr>
            <p:cNvPr id="19" name="Teardrop 18"/>
            <p:cNvSpPr/>
            <p:nvPr/>
          </p:nvSpPr>
          <p:spPr>
            <a:xfrm rot="710863">
              <a:off x="606917" y="3506830"/>
              <a:ext cx="533400" cy="53340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472061" y="5196460"/>
            <a:ext cx="7986139" cy="899540"/>
            <a:chOff x="472061" y="2377060"/>
            <a:chExt cx="7986139" cy="899540"/>
          </a:xfrm>
        </p:grpSpPr>
        <p:sp>
          <p:nvSpPr>
            <p:cNvPr id="25" name="Round Diagonal Corner Rectangle 24"/>
            <p:cNvSpPr/>
            <p:nvPr/>
          </p:nvSpPr>
          <p:spPr>
            <a:xfrm>
              <a:off x="533400" y="2438400"/>
              <a:ext cx="7924800" cy="8382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lumMod val="95000"/>
                      <a:lumOff val="5000"/>
                    </a:schemeClr>
                  </a:solidFill>
                </a:rPr>
                <a:t>    The society which has been operating with a government license since 2010, has grown it’s Royalty income from </a:t>
              </a:r>
              <a:r>
                <a:rPr lang="en-US" sz="1100" b="1" dirty="0" smtClean="0">
                  <a:solidFill>
                    <a:schemeClr val="tx1">
                      <a:lumMod val="95000"/>
                      <a:lumOff val="5000"/>
                    </a:schemeClr>
                  </a:solidFill>
                </a:rPr>
                <a:t>₦ 20 million</a:t>
              </a:r>
              <a:r>
                <a:rPr lang="en-US" sz="1100" dirty="0" smtClean="0">
                  <a:solidFill>
                    <a:schemeClr val="tx1">
                      <a:lumMod val="95000"/>
                      <a:lumOff val="5000"/>
                    </a:schemeClr>
                  </a:solidFill>
                </a:rPr>
                <a:t> in 2010 to </a:t>
              </a:r>
              <a:r>
                <a:rPr lang="en-US" sz="1100" b="1" dirty="0" smtClean="0">
                  <a:solidFill>
                    <a:schemeClr val="tx1">
                      <a:lumMod val="95000"/>
                      <a:lumOff val="5000"/>
                    </a:schemeClr>
                  </a:solidFill>
                </a:rPr>
                <a:t>₦ 480 million</a:t>
              </a:r>
              <a:r>
                <a:rPr lang="en-US" sz="1100" dirty="0" smtClean="0">
                  <a:solidFill>
                    <a:schemeClr val="tx1">
                      <a:lumMod val="95000"/>
                      <a:lumOff val="5000"/>
                    </a:schemeClr>
                  </a:solidFill>
                </a:rPr>
                <a:t> in 2017.</a:t>
              </a:r>
              <a:endParaRPr lang="en-US" sz="1100" dirty="0">
                <a:solidFill>
                  <a:schemeClr val="tx1">
                    <a:lumMod val="95000"/>
                    <a:lumOff val="5000"/>
                  </a:schemeClr>
                </a:solidFill>
              </a:endParaRPr>
            </a:p>
          </p:txBody>
        </p:sp>
        <p:sp>
          <p:nvSpPr>
            <p:cNvPr id="26" name="Teardrop 25"/>
            <p:cNvSpPr/>
            <p:nvPr/>
          </p:nvSpPr>
          <p:spPr>
            <a:xfrm rot="710863">
              <a:off x="472061" y="2377060"/>
              <a:ext cx="533400" cy="533400"/>
            </a:xfrm>
            <a:prstGeom prst="teardrop">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p:cNvSpPr txBox="1"/>
          <p:nvPr/>
        </p:nvSpPr>
        <p:spPr>
          <a:xfrm>
            <a:off x="572690" y="2455867"/>
            <a:ext cx="332142" cy="369332"/>
          </a:xfrm>
          <a:prstGeom prst="rect">
            <a:avLst/>
          </a:prstGeom>
          <a:noFill/>
        </p:spPr>
        <p:txBody>
          <a:bodyPr wrap="none" rtlCol="0">
            <a:spAutoFit/>
          </a:bodyPr>
          <a:lstStyle/>
          <a:p>
            <a:r>
              <a:rPr lang="en-US" dirty="0" smtClean="0">
                <a:solidFill>
                  <a:srgbClr val="7030A0"/>
                </a:solidFill>
              </a:rPr>
              <a:t>1</a:t>
            </a:r>
            <a:endParaRPr lang="en-US" dirty="0">
              <a:solidFill>
                <a:srgbClr val="7030A0"/>
              </a:solidFill>
            </a:endParaRPr>
          </a:p>
        </p:txBody>
      </p:sp>
      <p:sp>
        <p:nvSpPr>
          <p:cNvPr id="29" name="TextBox 28"/>
          <p:cNvSpPr txBox="1"/>
          <p:nvPr/>
        </p:nvSpPr>
        <p:spPr>
          <a:xfrm>
            <a:off x="602864" y="5257800"/>
            <a:ext cx="332142" cy="369332"/>
          </a:xfrm>
          <a:prstGeom prst="rect">
            <a:avLst/>
          </a:prstGeom>
          <a:noFill/>
        </p:spPr>
        <p:txBody>
          <a:bodyPr wrap="none" rtlCol="0">
            <a:spAutoFit/>
          </a:bodyPr>
          <a:lstStyle/>
          <a:p>
            <a:r>
              <a:rPr lang="en-US" dirty="0" smtClean="0">
                <a:solidFill>
                  <a:srgbClr val="7030A0"/>
                </a:solidFill>
              </a:rPr>
              <a:t>3</a:t>
            </a:r>
            <a:endParaRPr lang="en-US" dirty="0">
              <a:solidFill>
                <a:srgbClr val="7030A0"/>
              </a:solidFill>
            </a:endParaRPr>
          </a:p>
        </p:txBody>
      </p:sp>
      <p:sp>
        <p:nvSpPr>
          <p:cNvPr id="30" name="TextBox 29"/>
          <p:cNvSpPr txBox="1"/>
          <p:nvPr/>
        </p:nvSpPr>
        <p:spPr>
          <a:xfrm>
            <a:off x="557829" y="3871340"/>
            <a:ext cx="332142" cy="369332"/>
          </a:xfrm>
          <a:prstGeom prst="rect">
            <a:avLst/>
          </a:prstGeom>
          <a:noFill/>
        </p:spPr>
        <p:txBody>
          <a:bodyPr wrap="none" rtlCol="0">
            <a:spAutoFit/>
          </a:bodyPr>
          <a:lstStyle/>
          <a:p>
            <a:r>
              <a:rPr lang="en-US" dirty="0" smtClean="0">
                <a:solidFill>
                  <a:srgbClr val="7030A0"/>
                </a:solidFill>
              </a:rPr>
              <a:t>2</a:t>
            </a:r>
            <a:endParaRPr lang="en-US" dirty="0">
              <a:solidFill>
                <a:srgbClr val="7030A0"/>
              </a:solidFill>
            </a:endParaRPr>
          </a:p>
        </p:txBody>
      </p:sp>
    </p:spTree>
    <p:extLst>
      <p:ext uri="{BB962C8B-B14F-4D97-AF65-F5344CB8AC3E}">
        <p14:creationId xmlns:p14="http://schemas.microsoft.com/office/powerpoint/2010/main" val="2134779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13447" y="0"/>
            <a:ext cx="9144000" cy="1295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Rounded MT Bold" pitchFamily="34" charset="0"/>
              </a:rPr>
              <a:t>IS COLLECTIVE ADMINISTRATION WORKING </a:t>
            </a:r>
          </a:p>
          <a:p>
            <a:pPr algn="ctr"/>
            <a:r>
              <a:rPr lang="en-US" dirty="0" smtClean="0">
                <a:latin typeface="Arial Rounded MT Bold" pitchFamily="34" charset="0"/>
              </a:rPr>
              <a:t>IN THE MUSIC INDUSTRY IN NIGERIA?</a:t>
            </a:r>
            <a:endParaRPr lang="en-US" dirty="0">
              <a:latin typeface="Arial Rounded MT Bold" pitchFamily="34" charset="0"/>
            </a:endParaRPr>
          </a:p>
        </p:txBody>
      </p:sp>
      <p:grpSp>
        <p:nvGrpSpPr>
          <p:cNvPr id="6" name="Group 5"/>
          <p:cNvGrpSpPr/>
          <p:nvPr/>
        </p:nvGrpSpPr>
        <p:grpSpPr>
          <a:xfrm>
            <a:off x="573393" y="1752600"/>
            <a:ext cx="7986139" cy="899540"/>
            <a:chOff x="606917" y="3506830"/>
            <a:chExt cx="7986139" cy="899540"/>
          </a:xfrm>
        </p:grpSpPr>
        <p:sp>
          <p:nvSpPr>
            <p:cNvPr id="7" name="Round Diagonal Corner Rectangle 6"/>
            <p:cNvSpPr/>
            <p:nvPr/>
          </p:nvSpPr>
          <p:spPr>
            <a:xfrm>
              <a:off x="668256" y="3568170"/>
              <a:ext cx="7924800" cy="8382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bg2">
                      <a:lumMod val="10000"/>
                    </a:schemeClr>
                  </a:solidFill>
                </a:rPr>
                <a:t>     </a:t>
              </a:r>
            </a:p>
            <a:p>
              <a:pPr algn="ctr"/>
              <a:r>
                <a:rPr lang="en-US" sz="1100" dirty="0">
                  <a:solidFill>
                    <a:schemeClr val="bg2">
                      <a:lumMod val="10000"/>
                    </a:schemeClr>
                  </a:solidFill>
                </a:rPr>
                <a:t> </a:t>
              </a:r>
              <a:r>
                <a:rPr lang="en-US" sz="1100" dirty="0" smtClean="0">
                  <a:solidFill>
                    <a:schemeClr val="bg2">
                      <a:lumMod val="10000"/>
                    </a:schemeClr>
                  </a:solidFill>
                </a:rPr>
                <a:t>    The achievement of </a:t>
              </a:r>
              <a:r>
                <a:rPr lang="en-US" sz="1100" b="1" dirty="0" smtClean="0">
                  <a:solidFill>
                    <a:schemeClr val="bg2">
                      <a:lumMod val="10000"/>
                    </a:schemeClr>
                  </a:solidFill>
                </a:rPr>
                <a:t>₦ 480 million</a:t>
              </a:r>
              <a:r>
                <a:rPr lang="en-US" sz="1100" dirty="0" smtClean="0">
                  <a:solidFill>
                    <a:schemeClr val="bg2">
                      <a:lumMod val="10000"/>
                    </a:schemeClr>
                  </a:solidFill>
                </a:rPr>
                <a:t> royalty income is however poor when compared to CMO’s in other nations.</a:t>
              </a:r>
              <a:endParaRPr lang="en-US" sz="1100" dirty="0">
                <a:solidFill>
                  <a:schemeClr val="bg2">
                    <a:lumMod val="10000"/>
                  </a:schemeClr>
                </a:solidFill>
              </a:endParaRPr>
            </a:p>
          </p:txBody>
        </p:sp>
        <p:sp>
          <p:nvSpPr>
            <p:cNvPr id="8" name="Teardrop 7"/>
            <p:cNvSpPr/>
            <p:nvPr/>
          </p:nvSpPr>
          <p:spPr>
            <a:xfrm rot="710863">
              <a:off x="606917" y="3506830"/>
              <a:ext cx="533400" cy="53340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Table 8"/>
          <p:cNvGraphicFramePr>
            <a:graphicFrameLocks noGrp="1"/>
          </p:cNvGraphicFramePr>
          <p:nvPr>
            <p:extLst>
              <p:ext uri="{D42A27DB-BD31-4B8C-83A1-F6EECF244321}">
                <p14:modId xmlns:p14="http://schemas.microsoft.com/office/powerpoint/2010/main" val="4036238256"/>
              </p:ext>
            </p:extLst>
          </p:nvPr>
        </p:nvGraphicFramePr>
        <p:xfrm>
          <a:off x="1003470" y="3048000"/>
          <a:ext cx="6997530" cy="2590800"/>
        </p:xfrm>
        <a:graphic>
          <a:graphicData uri="http://schemas.openxmlformats.org/drawingml/2006/table">
            <a:tbl>
              <a:tblPr firstRow="1" bandRow="1">
                <a:tableStyleId>{93296810-A885-4BE3-A3E7-6D5BEEA58F35}</a:tableStyleId>
              </a:tblPr>
              <a:tblGrid>
                <a:gridCol w="1166255"/>
                <a:gridCol w="1166255"/>
                <a:gridCol w="1166255"/>
                <a:gridCol w="1166255"/>
                <a:gridCol w="1166255"/>
                <a:gridCol w="1166255"/>
              </a:tblGrid>
              <a:tr h="487680">
                <a:tc>
                  <a:txBody>
                    <a:bodyPr/>
                    <a:lstStyle/>
                    <a:p>
                      <a:pPr algn="ctr"/>
                      <a:r>
                        <a:rPr lang="en-US" sz="1200" dirty="0" smtClean="0">
                          <a:solidFill>
                            <a:schemeClr val="tx1"/>
                          </a:solidFill>
                        </a:rPr>
                        <a:t>Country</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Society</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Year </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Royalty</a:t>
                      </a:r>
                      <a:r>
                        <a:rPr lang="en-US" sz="1200" baseline="0" dirty="0" smtClean="0">
                          <a:solidFill>
                            <a:schemeClr val="tx1"/>
                          </a:solidFill>
                        </a:rPr>
                        <a:t> Income (Millions) </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Exchange rate</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a:t>
                      </a:r>
                      <a:r>
                        <a:rPr lang="en-US" sz="1200" baseline="0" dirty="0" smtClean="0">
                          <a:solidFill>
                            <a:schemeClr val="tx1"/>
                          </a:solidFill>
                        </a:rPr>
                        <a:t> Millions</a:t>
                      </a:r>
                      <a:endParaRPr lang="en-US" sz="1200" dirty="0">
                        <a:solidFill>
                          <a:schemeClr val="tx1"/>
                        </a:solidFill>
                      </a:endParaRPr>
                    </a:p>
                  </a:txBody>
                  <a:tcPr>
                    <a:solidFill>
                      <a:schemeClr val="accent1">
                        <a:lumMod val="60000"/>
                        <a:lumOff val="40000"/>
                      </a:schemeClr>
                    </a:solidFill>
                  </a:tcPr>
                </a:tc>
              </a:tr>
              <a:tr h="487680">
                <a:tc>
                  <a:txBody>
                    <a:bodyPr/>
                    <a:lstStyle/>
                    <a:p>
                      <a:r>
                        <a:rPr lang="en-US" sz="1200" b="1" dirty="0" smtClean="0">
                          <a:solidFill>
                            <a:schemeClr val="tx1"/>
                          </a:solidFill>
                        </a:rPr>
                        <a:t>U.K</a:t>
                      </a:r>
                      <a:endParaRPr lang="en-US" sz="1200" b="1" dirty="0">
                        <a:solidFill>
                          <a:schemeClr val="tx1"/>
                        </a:solidFill>
                      </a:endParaRPr>
                    </a:p>
                  </a:txBody>
                  <a:tcPr/>
                </a:tc>
                <a:tc>
                  <a:txBody>
                    <a:bodyPr/>
                    <a:lstStyle/>
                    <a:p>
                      <a:r>
                        <a:rPr lang="en-US" sz="1200" b="1" dirty="0" smtClean="0">
                          <a:solidFill>
                            <a:schemeClr val="tx1"/>
                          </a:solidFill>
                        </a:rPr>
                        <a:t>PRS</a:t>
                      </a:r>
                      <a:endParaRPr lang="en-US" sz="1200" b="1" dirty="0">
                        <a:solidFill>
                          <a:schemeClr val="tx1"/>
                        </a:solidFill>
                      </a:endParaRPr>
                    </a:p>
                  </a:txBody>
                  <a:tcPr/>
                </a:tc>
                <a:tc>
                  <a:txBody>
                    <a:bodyPr/>
                    <a:lstStyle/>
                    <a:p>
                      <a:r>
                        <a:rPr lang="en-US" sz="1200" b="0" dirty="0" smtClean="0">
                          <a:solidFill>
                            <a:schemeClr val="tx1"/>
                          </a:solidFill>
                        </a:rPr>
                        <a:t>2016</a:t>
                      </a:r>
                      <a:endParaRPr lang="en-US" sz="1200" b="0" dirty="0">
                        <a:solidFill>
                          <a:schemeClr val="tx1"/>
                        </a:solidFill>
                      </a:endParaRPr>
                    </a:p>
                  </a:txBody>
                  <a:tcPr/>
                </a:tc>
                <a:tc>
                  <a:txBody>
                    <a:bodyPr/>
                    <a:lstStyle/>
                    <a:p>
                      <a:r>
                        <a:rPr lang="en-US" sz="1200" b="1" dirty="0" smtClean="0">
                          <a:solidFill>
                            <a:schemeClr val="tx1"/>
                          </a:solidFill>
                        </a:rPr>
                        <a:t>£ 621</a:t>
                      </a:r>
                      <a:endParaRPr lang="en-US" sz="1200" b="1" dirty="0">
                        <a:solidFill>
                          <a:schemeClr val="tx1"/>
                        </a:solidFill>
                      </a:endParaRPr>
                    </a:p>
                  </a:txBody>
                  <a:tcPr/>
                </a:tc>
                <a:tc>
                  <a:txBody>
                    <a:bodyPr/>
                    <a:lstStyle/>
                    <a:p>
                      <a:pPr algn="r"/>
                      <a:r>
                        <a:rPr lang="en-US" sz="1200" b="0" dirty="0" smtClean="0">
                          <a:solidFill>
                            <a:schemeClr val="tx1"/>
                          </a:solidFill>
                        </a:rPr>
                        <a:t>478.52</a:t>
                      </a:r>
                      <a:endParaRPr lang="en-US" sz="1200" b="0" dirty="0">
                        <a:solidFill>
                          <a:schemeClr val="tx1"/>
                        </a:solidFill>
                      </a:endParaRPr>
                    </a:p>
                  </a:txBody>
                  <a:tcPr/>
                </a:tc>
                <a:tc>
                  <a:txBody>
                    <a:bodyPr/>
                    <a:lstStyle/>
                    <a:p>
                      <a:r>
                        <a:rPr lang="en-US" sz="1200" b="1" dirty="0" smtClean="0">
                          <a:solidFill>
                            <a:schemeClr val="tx1"/>
                          </a:solidFill>
                        </a:rPr>
                        <a:t>302,749.92</a:t>
                      </a:r>
                      <a:endParaRPr lang="en-US" sz="1200" b="1" dirty="0">
                        <a:solidFill>
                          <a:schemeClr val="tx1"/>
                        </a:solidFill>
                      </a:endParaRPr>
                    </a:p>
                  </a:txBody>
                  <a:tcPr/>
                </a:tc>
              </a:tr>
              <a:tr h="487680">
                <a:tc>
                  <a:txBody>
                    <a:bodyPr/>
                    <a:lstStyle/>
                    <a:p>
                      <a:r>
                        <a:rPr lang="en-US" sz="1200" b="1" dirty="0" smtClean="0">
                          <a:solidFill>
                            <a:schemeClr val="tx1"/>
                          </a:solidFill>
                        </a:rPr>
                        <a:t>S.A</a:t>
                      </a:r>
                      <a:endParaRPr lang="en-US" sz="1200" b="1" dirty="0">
                        <a:solidFill>
                          <a:schemeClr val="tx1"/>
                        </a:solidFill>
                      </a:endParaRPr>
                    </a:p>
                  </a:txBody>
                  <a:tcPr/>
                </a:tc>
                <a:tc>
                  <a:txBody>
                    <a:bodyPr/>
                    <a:lstStyle/>
                    <a:p>
                      <a:r>
                        <a:rPr lang="en-US" sz="1200" b="1" dirty="0" smtClean="0">
                          <a:solidFill>
                            <a:schemeClr val="tx1"/>
                          </a:solidFill>
                        </a:rPr>
                        <a:t>SAMRO</a:t>
                      </a:r>
                      <a:endParaRPr lang="en-US" sz="1200" b="1" dirty="0">
                        <a:solidFill>
                          <a:schemeClr val="tx1"/>
                        </a:solidFill>
                      </a:endParaRPr>
                    </a:p>
                  </a:txBody>
                  <a:tcPr/>
                </a:tc>
                <a:tc>
                  <a:txBody>
                    <a:bodyPr/>
                    <a:lstStyle/>
                    <a:p>
                      <a:r>
                        <a:rPr lang="en-US" sz="1200" b="0" dirty="0" smtClean="0">
                          <a:solidFill>
                            <a:schemeClr val="tx1"/>
                          </a:solidFill>
                        </a:rPr>
                        <a:t>2016</a:t>
                      </a:r>
                      <a:endParaRPr lang="en-US" sz="1200" b="0" dirty="0">
                        <a:solidFill>
                          <a:schemeClr val="tx1"/>
                        </a:solidFill>
                      </a:endParaRPr>
                    </a:p>
                  </a:txBody>
                  <a:tcPr/>
                </a:tc>
                <a:tc>
                  <a:txBody>
                    <a:bodyPr/>
                    <a:lstStyle/>
                    <a:p>
                      <a:r>
                        <a:rPr lang="en-US" sz="1200" b="1" dirty="0" smtClean="0">
                          <a:solidFill>
                            <a:schemeClr val="tx1"/>
                          </a:solidFill>
                        </a:rPr>
                        <a:t>R 509</a:t>
                      </a:r>
                      <a:endParaRPr lang="en-US" sz="1200" b="1" dirty="0">
                        <a:solidFill>
                          <a:schemeClr val="tx1"/>
                        </a:solidFill>
                      </a:endParaRPr>
                    </a:p>
                  </a:txBody>
                  <a:tcPr/>
                </a:tc>
                <a:tc>
                  <a:txBody>
                    <a:bodyPr/>
                    <a:lstStyle/>
                    <a:p>
                      <a:pPr algn="r"/>
                      <a:r>
                        <a:rPr lang="en-US" sz="1200" b="0" dirty="0" smtClean="0">
                          <a:solidFill>
                            <a:schemeClr val="tx1"/>
                          </a:solidFill>
                        </a:rPr>
                        <a:t>26.92</a:t>
                      </a:r>
                      <a:endParaRPr lang="en-US" sz="1200" b="0" dirty="0">
                        <a:solidFill>
                          <a:schemeClr val="tx1"/>
                        </a:solidFill>
                      </a:endParaRPr>
                    </a:p>
                  </a:txBody>
                  <a:tcPr/>
                </a:tc>
                <a:tc>
                  <a:txBody>
                    <a:bodyPr/>
                    <a:lstStyle/>
                    <a:p>
                      <a:r>
                        <a:rPr lang="en-US" sz="1200" b="1" dirty="0" smtClean="0">
                          <a:solidFill>
                            <a:schemeClr val="tx1"/>
                          </a:solidFill>
                        </a:rPr>
                        <a:t>  13,702.23</a:t>
                      </a:r>
                      <a:endParaRPr lang="en-US" sz="1200" b="1" dirty="0">
                        <a:solidFill>
                          <a:schemeClr val="tx1"/>
                        </a:solidFill>
                      </a:endParaRPr>
                    </a:p>
                  </a:txBody>
                  <a:tcPr/>
                </a:tc>
              </a:tr>
              <a:tr h="487680">
                <a:tc>
                  <a:txBody>
                    <a:bodyPr/>
                    <a:lstStyle/>
                    <a:p>
                      <a:r>
                        <a:rPr lang="en-US" sz="1200" b="1" dirty="0" smtClean="0">
                          <a:solidFill>
                            <a:schemeClr val="tx1"/>
                          </a:solidFill>
                        </a:rPr>
                        <a:t>Kenya</a:t>
                      </a:r>
                      <a:endParaRPr lang="en-US" sz="1200" b="1" dirty="0">
                        <a:solidFill>
                          <a:schemeClr val="tx1"/>
                        </a:solidFill>
                      </a:endParaRPr>
                    </a:p>
                  </a:txBody>
                  <a:tcPr/>
                </a:tc>
                <a:tc>
                  <a:txBody>
                    <a:bodyPr/>
                    <a:lstStyle/>
                    <a:p>
                      <a:r>
                        <a:rPr lang="en-US" sz="1200" b="1" dirty="0" smtClean="0">
                          <a:solidFill>
                            <a:schemeClr val="tx1"/>
                          </a:solidFill>
                        </a:rPr>
                        <a:t>MCSK</a:t>
                      </a:r>
                      <a:endParaRPr lang="en-US" sz="1200" b="1" dirty="0">
                        <a:solidFill>
                          <a:schemeClr val="tx1"/>
                        </a:solidFill>
                      </a:endParaRPr>
                    </a:p>
                  </a:txBody>
                  <a:tcPr/>
                </a:tc>
                <a:tc>
                  <a:txBody>
                    <a:bodyPr/>
                    <a:lstStyle/>
                    <a:p>
                      <a:r>
                        <a:rPr lang="en-US" sz="1200" b="0" dirty="0" smtClean="0">
                          <a:solidFill>
                            <a:schemeClr val="tx1"/>
                          </a:solidFill>
                        </a:rPr>
                        <a:t>2016</a:t>
                      </a:r>
                      <a:endParaRPr lang="en-US" sz="1200" b="0" dirty="0">
                        <a:solidFill>
                          <a:schemeClr val="tx1"/>
                        </a:solidFill>
                      </a:endParaRPr>
                    </a:p>
                  </a:txBody>
                  <a:tcPr/>
                </a:tc>
                <a:tc>
                  <a:txBody>
                    <a:bodyPr/>
                    <a:lstStyle/>
                    <a:p>
                      <a:r>
                        <a:rPr lang="en-US" sz="1200" b="1" dirty="0" smtClean="0">
                          <a:solidFill>
                            <a:schemeClr val="tx1"/>
                          </a:solidFill>
                        </a:rPr>
                        <a:t>Ks 444</a:t>
                      </a:r>
                      <a:endParaRPr lang="en-US" sz="1200" b="1" dirty="0">
                        <a:solidFill>
                          <a:schemeClr val="tx1"/>
                        </a:solidFill>
                      </a:endParaRPr>
                    </a:p>
                  </a:txBody>
                  <a:tcPr/>
                </a:tc>
                <a:tc>
                  <a:txBody>
                    <a:bodyPr/>
                    <a:lstStyle/>
                    <a:p>
                      <a:pPr algn="r"/>
                      <a:r>
                        <a:rPr lang="en-US" sz="1200" b="0" dirty="0" smtClean="0">
                          <a:solidFill>
                            <a:schemeClr val="tx1"/>
                          </a:solidFill>
                        </a:rPr>
                        <a:t>3.55</a:t>
                      </a:r>
                      <a:endParaRPr lang="en-US" sz="1200" b="0" dirty="0">
                        <a:solidFill>
                          <a:schemeClr val="tx1"/>
                        </a:solidFill>
                      </a:endParaRPr>
                    </a:p>
                  </a:txBody>
                  <a:tcPr/>
                </a:tc>
                <a:tc>
                  <a:txBody>
                    <a:bodyPr/>
                    <a:lstStyle/>
                    <a:p>
                      <a:r>
                        <a:rPr lang="en-US" sz="1200" b="1" dirty="0" smtClean="0">
                          <a:solidFill>
                            <a:schemeClr val="tx1"/>
                          </a:solidFill>
                        </a:rPr>
                        <a:t>    1,578.20</a:t>
                      </a:r>
                      <a:endParaRPr lang="en-US" sz="1200" b="1" dirty="0">
                        <a:solidFill>
                          <a:schemeClr val="tx1"/>
                        </a:solidFill>
                      </a:endParaRPr>
                    </a:p>
                  </a:txBody>
                  <a:tcPr/>
                </a:tc>
              </a:tr>
              <a:tr h="487680">
                <a:tc>
                  <a:txBody>
                    <a:bodyPr/>
                    <a:lstStyle/>
                    <a:p>
                      <a:r>
                        <a:rPr lang="en-US" sz="1200" b="1" dirty="0" smtClean="0">
                          <a:solidFill>
                            <a:schemeClr val="tx1"/>
                          </a:solidFill>
                        </a:rPr>
                        <a:t>Nigeria</a:t>
                      </a:r>
                      <a:endParaRPr lang="en-US" sz="1200" b="1" dirty="0">
                        <a:solidFill>
                          <a:schemeClr val="tx1"/>
                        </a:solidFill>
                      </a:endParaRPr>
                    </a:p>
                  </a:txBody>
                  <a:tcPr/>
                </a:tc>
                <a:tc>
                  <a:txBody>
                    <a:bodyPr/>
                    <a:lstStyle/>
                    <a:p>
                      <a:r>
                        <a:rPr lang="en-US" sz="1200" b="1" dirty="0" smtClean="0">
                          <a:solidFill>
                            <a:schemeClr val="tx1"/>
                          </a:solidFill>
                        </a:rPr>
                        <a:t>COSON</a:t>
                      </a:r>
                      <a:endParaRPr lang="en-US" sz="1200"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2017</a:t>
                      </a:r>
                    </a:p>
                    <a:p>
                      <a:endParaRPr lang="en-US" sz="1200" b="0" dirty="0">
                        <a:solidFill>
                          <a:schemeClr val="tx1"/>
                        </a:solidFill>
                      </a:endParaRPr>
                    </a:p>
                  </a:txBody>
                  <a:tcPr/>
                </a:tc>
                <a:tc>
                  <a:txBody>
                    <a:bodyPr/>
                    <a:lstStyle/>
                    <a:p>
                      <a:endParaRPr lang="en-US" sz="1200" b="1" dirty="0">
                        <a:solidFill>
                          <a:schemeClr val="tx1"/>
                        </a:solidFill>
                      </a:endParaRPr>
                    </a:p>
                  </a:txBody>
                  <a:tcPr/>
                </a:tc>
                <a:tc>
                  <a:txBody>
                    <a:bodyPr/>
                    <a:lstStyle/>
                    <a:p>
                      <a:endParaRPr lang="en-US" sz="1200" b="1" dirty="0">
                        <a:solidFill>
                          <a:schemeClr val="tx1"/>
                        </a:solidFill>
                      </a:endParaRPr>
                    </a:p>
                  </a:txBody>
                  <a:tcPr/>
                </a:tc>
                <a:tc>
                  <a:txBody>
                    <a:bodyPr/>
                    <a:lstStyle/>
                    <a:p>
                      <a:r>
                        <a:rPr lang="en-US" sz="1200" b="1" dirty="0" smtClean="0">
                          <a:solidFill>
                            <a:schemeClr val="tx1"/>
                          </a:solidFill>
                        </a:rPr>
                        <a:t>      480.00</a:t>
                      </a:r>
                      <a:endParaRPr lang="en-US" sz="1200" b="1" dirty="0">
                        <a:solidFill>
                          <a:schemeClr val="tx1"/>
                        </a:solidFill>
                      </a:endParaRPr>
                    </a:p>
                  </a:txBody>
                  <a:tcPr/>
                </a:tc>
              </a:tr>
            </a:tbl>
          </a:graphicData>
        </a:graphic>
      </p:graphicFrame>
      <p:sp>
        <p:nvSpPr>
          <p:cNvPr id="10" name="TextBox 9"/>
          <p:cNvSpPr txBox="1"/>
          <p:nvPr/>
        </p:nvSpPr>
        <p:spPr>
          <a:xfrm>
            <a:off x="674022" y="1813940"/>
            <a:ext cx="332142" cy="369332"/>
          </a:xfrm>
          <a:prstGeom prst="rect">
            <a:avLst/>
          </a:prstGeom>
          <a:noFill/>
        </p:spPr>
        <p:txBody>
          <a:bodyPr wrap="none" rtlCol="0">
            <a:spAutoFit/>
          </a:bodyPr>
          <a:lstStyle/>
          <a:p>
            <a:r>
              <a:rPr lang="en-US" dirty="0" smtClean="0">
                <a:solidFill>
                  <a:srgbClr val="7030A0"/>
                </a:solidFill>
              </a:rPr>
              <a:t>4</a:t>
            </a:r>
            <a:endParaRPr lang="en-US" dirty="0">
              <a:solidFill>
                <a:srgbClr val="7030A0"/>
              </a:solidFill>
            </a:endParaRPr>
          </a:p>
        </p:txBody>
      </p:sp>
    </p:spTree>
    <p:extLst>
      <p:ext uri="{BB962C8B-B14F-4D97-AF65-F5344CB8AC3E}">
        <p14:creationId xmlns:p14="http://schemas.microsoft.com/office/powerpoint/2010/main" val="341724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13447" y="0"/>
            <a:ext cx="9144000" cy="1295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Rounded MT Bold" pitchFamily="34" charset="0"/>
              </a:rPr>
              <a:t>IS COLLECTIVE ADMINISTRATION WORKING </a:t>
            </a:r>
          </a:p>
          <a:p>
            <a:pPr algn="ctr"/>
            <a:r>
              <a:rPr lang="en-US" dirty="0" smtClean="0">
                <a:latin typeface="Arial Rounded MT Bold" pitchFamily="34" charset="0"/>
              </a:rPr>
              <a:t>IN THE MUSIC INDUSTRY IN NIGERIA?</a:t>
            </a:r>
            <a:endParaRPr lang="en-US" dirty="0">
              <a:latin typeface="Arial Rounded MT Bold" pitchFamily="34" charset="0"/>
            </a:endParaRPr>
          </a:p>
        </p:txBody>
      </p:sp>
      <p:grpSp>
        <p:nvGrpSpPr>
          <p:cNvPr id="7" name="Group 6"/>
          <p:cNvGrpSpPr/>
          <p:nvPr/>
        </p:nvGrpSpPr>
        <p:grpSpPr>
          <a:xfrm>
            <a:off x="533400" y="1752600"/>
            <a:ext cx="7986139" cy="899540"/>
            <a:chOff x="472061" y="2377060"/>
            <a:chExt cx="7986139" cy="899540"/>
          </a:xfrm>
        </p:grpSpPr>
        <p:sp>
          <p:nvSpPr>
            <p:cNvPr id="8" name="Round Diagonal Corner Rectangle 7"/>
            <p:cNvSpPr/>
            <p:nvPr/>
          </p:nvSpPr>
          <p:spPr>
            <a:xfrm>
              <a:off x="533400" y="2438400"/>
              <a:ext cx="7924800" cy="8382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lumMod val="95000"/>
                      <a:lumOff val="5000"/>
                    </a:schemeClr>
                  </a:solidFill>
                </a:rPr>
                <a:t>    Whilst there has been growth in licensing income, distribution of royalties has been appalling</a:t>
              </a:r>
              <a:r>
                <a:rPr lang="en-US" sz="1100" dirty="0" smtClean="0">
                  <a:solidFill>
                    <a:schemeClr val="tx1">
                      <a:lumMod val="95000"/>
                      <a:lumOff val="5000"/>
                    </a:schemeClr>
                  </a:solidFill>
                </a:rPr>
                <a:t>.</a:t>
              </a:r>
              <a:endParaRPr lang="en-US" sz="1100" dirty="0">
                <a:solidFill>
                  <a:schemeClr val="tx1">
                    <a:lumMod val="95000"/>
                    <a:lumOff val="5000"/>
                  </a:schemeClr>
                </a:solidFill>
              </a:endParaRPr>
            </a:p>
          </p:txBody>
        </p:sp>
        <p:sp>
          <p:nvSpPr>
            <p:cNvPr id="9" name="Teardrop 8"/>
            <p:cNvSpPr/>
            <p:nvPr/>
          </p:nvSpPr>
          <p:spPr>
            <a:xfrm rot="710863">
              <a:off x="472061" y="2377060"/>
              <a:ext cx="533400" cy="533400"/>
            </a:xfrm>
            <a:prstGeom prst="teardrop">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1" name="Table 10"/>
          <p:cNvGraphicFramePr>
            <a:graphicFrameLocks noGrp="1"/>
          </p:cNvGraphicFramePr>
          <p:nvPr>
            <p:extLst>
              <p:ext uri="{D42A27DB-BD31-4B8C-83A1-F6EECF244321}">
                <p14:modId xmlns:p14="http://schemas.microsoft.com/office/powerpoint/2010/main" val="1598165314"/>
              </p:ext>
            </p:extLst>
          </p:nvPr>
        </p:nvGraphicFramePr>
        <p:xfrm>
          <a:off x="990600" y="2971800"/>
          <a:ext cx="6781803" cy="2926080"/>
        </p:xfrm>
        <a:graphic>
          <a:graphicData uri="http://schemas.openxmlformats.org/drawingml/2006/table">
            <a:tbl>
              <a:tblPr firstRow="1" bandRow="1">
                <a:tableStyleId>{93296810-A885-4BE3-A3E7-6D5BEEA58F35}</a:tableStyleId>
              </a:tblPr>
              <a:tblGrid>
                <a:gridCol w="968829"/>
                <a:gridCol w="968829"/>
                <a:gridCol w="968829"/>
                <a:gridCol w="968829"/>
                <a:gridCol w="1077684"/>
                <a:gridCol w="859974"/>
                <a:gridCol w="968829"/>
              </a:tblGrid>
              <a:tr h="0">
                <a:tc>
                  <a:txBody>
                    <a:bodyPr/>
                    <a:lstStyle/>
                    <a:p>
                      <a:pPr algn="ctr"/>
                      <a:r>
                        <a:rPr lang="en-US" sz="1200" dirty="0" smtClean="0">
                          <a:solidFill>
                            <a:schemeClr val="tx1"/>
                          </a:solidFill>
                        </a:rPr>
                        <a:t>Year </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Total</a:t>
                      </a:r>
                      <a:r>
                        <a:rPr lang="en-US" sz="1200" baseline="0" dirty="0" smtClean="0">
                          <a:solidFill>
                            <a:schemeClr val="tx1"/>
                          </a:solidFill>
                        </a:rPr>
                        <a:t> royalty earned </a:t>
                      </a:r>
                    </a:p>
                    <a:p>
                      <a:pPr algn="ctr"/>
                      <a:r>
                        <a:rPr lang="en-US" sz="1200" baseline="0" dirty="0" smtClean="0">
                          <a:solidFill>
                            <a:schemeClr val="tx1"/>
                          </a:solidFill>
                        </a:rPr>
                        <a:t>₦ mill</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Total</a:t>
                      </a:r>
                      <a:r>
                        <a:rPr lang="en-US" sz="1200" baseline="0" dirty="0" smtClean="0">
                          <a:solidFill>
                            <a:schemeClr val="tx1"/>
                          </a:solidFill>
                        </a:rPr>
                        <a:t> </a:t>
                      </a:r>
                    </a:p>
                    <a:p>
                      <a:pPr algn="ctr"/>
                      <a:r>
                        <a:rPr lang="en-US" sz="1200" baseline="0" dirty="0" smtClean="0">
                          <a:solidFill>
                            <a:schemeClr val="tx1"/>
                          </a:solidFill>
                        </a:rPr>
                        <a:t>paid to owner</a:t>
                      </a:r>
                    </a:p>
                    <a:p>
                      <a:pPr algn="ctr"/>
                      <a:r>
                        <a:rPr lang="en-US" sz="1200" baseline="0" dirty="0" smtClean="0">
                          <a:solidFill>
                            <a:schemeClr val="tx1"/>
                          </a:solidFill>
                        </a:rPr>
                        <a:t>₦ mill</a:t>
                      </a:r>
                      <a:endParaRPr lang="en-US" sz="1200" dirty="0" smtClean="0">
                        <a:solidFill>
                          <a:schemeClr val="tx1"/>
                        </a:solidFill>
                      </a:endParaRPr>
                    </a:p>
                    <a:p>
                      <a:pPr algn="ct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Amount </a:t>
                      </a:r>
                    </a:p>
                    <a:p>
                      <a:pPr algn="ctr"/>
                      <a:r>
                        <a:rPr lang="en-US" sz="1200" dirty="0" smtClean="0">
                          <a:solidFill>
                            <a:schemeClr val="tx1"/>
                          </a:solidFill>
                        </a:rPr>
                        <a:t>Approved</a:t>
                      </a:r>
                    </a:p>
                    <a:p>
                      <a:pPr algn="ctr"/>
                      <a:endParaRPr lang="en-US" sz="120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rPr>
                        <a:t>₦ mill</a:t>
                      </a:r>
                      <a:endParaRPr lang="en-US" sz="1200" dirty="0" smtClean="0">
                        <a:solidFill>
                          <a:schemeClr val="tx1"/>
                        </a:solidFill>
                      </a:endParaRPr>
                    </a:p>
                    <a:p>
                      <a:pPr algn="ctr"/>
                      <a:endParaRPr lang="en-US" sz="1200" dirty="0" smtClean="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Actual paid</a:t>
                      </a:r>
                    </a:p>
                    <a:p>
                      <a:pPr algn="ctr"/>
                      <a:endParaRPr lang="en-US" sz="120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rPr>
                        <a:t>₦ mill</a:t>
                      </a:r>
                      <a:endParaRPr lang="en-US" sz="1200" dirty="0" smtClean="0">
                        <a:solidFill>
                          <a:schemeClr val="tx1"/>
                        </a:solidFill>
                      </a:endParaRPr>
                    </a:p>
                    <a:p>
                      <a:pPr algn="ct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a:t>
                      </a:r>
                      <a:endParaRPr lang="en-US" sz="1200" dirty="0">
                        <a:solidFill>
                          <a:schemeClr val="tx1"/>
                        </a:solidFill>
                      </a:endParaRPr>
                    </a:p>
                  </a:txBody>
                  <a:tcPr>
                    <a:solidFill>
                      <a:schemeClr val="accent1">
                        <a:lumMod val="60000"/>
                        <a:lumOff val="40000"/>
                      </a:schemeClr>
                    </a:solidFill>
                  </a:tcPr>
                </a:tc>
              </a:tr>
              <a:tr h="0">
                <a:tc>
                  <a:txBody>
                    <a:bodyPr/>
                    <a:lstStyle/>
                    <a:p>
                      <a:r>
                        <a:rPr lang="en-US" sz="1200" b="0" dirty="0" smtClean="0">
                          <a:solidFill>
                            <a:schemeClr val="tx1"/>
                          </a:solidFill>
                        </a:rPr>
                        <a:t>2012</a:t>
                      </a:r>
                      <a:endParaRPr lang="en-US" sz="1200" b="0" dirty="0">
                        <a:solidFill>
                          <a:schemeClr val="tx1"/>
                        </a:solidFill>
                      </a:endParaRPr>
                    </a:p>
                  </a:txBody>
                  <a:tcPr/>
                </a:tc>
                <a:tc>
                  <a:txBody>
                    <a:bodyPr/>
                    <a:lstStyle/>
                    <a:p>
                      <a:pPr algn="r"/>
                      <a:r>
                        <a:rPr lang="en-US" sz="1200" dirty="0" smtClean="0">
                          <a:solidFill>
                            <a:schemeClr val="tx1"/>
                          </a:solidFill>
                        </a:rPr>
                        <a:t>157</a:t>
                      </a:r>
                      <a:endParaRPr lang="en-US" sz="1200" dirty="0">
                        <a:solidFill>
                          <a:schemeClr val="tx1"/>
                        </a:solidFill>
                      </a:endParaRPr>
                    </a:p>
                  </a:txBody>
                  <a:tcPr/>
                </a:tc>
                <a:tc>
                  <a:txBody>
                    <a:bodyPr/>
                    <a:lstStyle/>
                    <a:p>
                      <a:pPr algn="r"/>
                      <a:r>
                        <a:rPr lang="en-US" sz="1200" dirty="0" smtClean="0">
                          <a:solidFill>
                            <a:schemeClr val="tx1"/>
                          </a:solidFill>
                        </a:rPr>
                        <a:t>20</a:t>
                      </a:r>
                      <a:endParaRPr lang="en-US" sz="1200" dirty="0">
                        <a:solidFill>
                          <a:schemeClr val="tx1"/>
                        </a:solidFill>
                      </a:endParaRPr>
                    </a:p>
                  </a:txBody>
                  <a:tcPr/>
                </a:tc>
                <a:tc>
                  <a:txBody>
                    <a:bodyPr/>
                    <a:lstStyle/>
                    <a:p>
                      <a:pPr algn="r"/>
                      <a:r>
                        <a:rPr lang="en-US" sz="1200" dirty="0" smtClean="0">
                          <a:solidFill>
                            <a:schemeClr val="tx1"/>
                          </a:solidFill>
                        </a:rPr>
                        <a:t>12.74</a:t>
                      </a:r>
                      <a:endParaRPr lang="en-US" sz="1200" dirty="0">
                        <a:solidFill>
                          <a:schemeClr val="tx1"/>
                        </a:solidFill>
                      </a:endParaRPr>
                    </a:p>
                  </a:txBody>
                  <a:tcPr/>
                </a:tc>
                <a:tc>
                  <a:txBody>
                    <a:bodyPr/>
                    <a:lstStyle/>
                    <a:p>
                      <a:pPr algn="r"/>
                      <a:r>
                        <a:rPr lang="en-US" sz="1200" dirty="0" smtClean="0">
                          <a:solidFill>
                            <a:schemeClr val="tx1"/>
                          </a:solidFill>
                        </a:rPr>
                        <a:t>100</a:t>
                      </a:r>
                      <a:endParaRPr lang="en-US" sz="1200" dirty="0">
                        <a:solidFill>
                          <a:schemeClr val="tx1"/>
                        </a:solidFill>
                      </a:endParaRPr>
                    </a:p>
                  </a:txBody>
                  <a:tcPr/>
                </a:tc>
                <a:tc>
                  <a:txBody>
                    <a:bodyPr/>
                    <a:lstStyle/>
                    <a:p>
                      <a:pPr algn="r"/>
                      <a:r>
                        <a:rPr lang="en-US" sz="1200" dirty="0" smtClean="0">
                          <a:solidFill>
                            <a:schemeClr val="tx1"/>
                          </a:solidFill>
                        </a:rPr>
                        <a:t>20</a:t>
                      </a:r>
                      <a:endParaRPr lang="en-US" sz="1200" dirty="0">
                        <a:solidFill>
                          <a:schemeClr val="tx1"/>
                        </a:solidFill>
                      </a:endParaRPr>
                    </a:p>
                  </a:txBody>
                  <a:tcPr/>
                </a:tc>
                <a:tc>
                  <a:txBody>
                    <a:bodyPr/>
                    <a:lstStyle/>
                    <a:p>
                      <a:pPr algn="r"/>
                      <a:r>
                        <a:rPr lang="en-US" sz="1200" dirty="0" smtClean="0">
                          <a:solidFill>
                            <a:schemeClr val="tx1"/>
                          </a:solidFill>
                        </a:rPr>
                        <a:t>20.00</a:t>
                      </a:r>
                      <a:endParaRPr lang="en-US" sz="1200" dirty="0">
                        <a:solidFill>
                          <a:schemeClr val="tx1"/>
                        </a:solidFill>
                      </a:endParaRPr>
                    </a:p>
                  </a:txBody>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2013</a:t>
                      </a:r>
                    </a:p>
                  </a:txBody>
                  <a:tcPr/>
                </a:tc>
                <a:tc>
                  <a:txBody>
                    <a:bodyPr/>
                    <a:lstStyle/>
                    <a:p>
                      <a:pPr algn="r"/>
                      <a:r>
                        <a:rPr lang="en-US" sz="1200" b="0" dirty="0" smtClean="0">
                          <a:solidFill>
                            <a:schemeClr val="tx1"/>
                          </a:solidFill>
                        </a:rPr>
                        <a:t>116</a:t>
                      </a:r>
                      <a:endParaRPr lang="en-US" sz="1200" b="0" dirty="0">
                        <a:solidFill>
                          <a:schemeClr val="tx1"/>
                        </a:solidFill>
                      </a:endParaRPr>
                    </a:p>
                  </a:txBody>
                  <a:tcPr/>
                </a:tc>
                <a:tc>
                  <a:txBody>
                    <a:bodyPr/>
                    <a:lstStyle/>
                    <a:p>
                      <a:pPr algn="r"/>
                      <a:r>
                        <a:rPr lang="en-US" sz="1200" b="0" dirty="0" smtClean="0">
                          <a:solidFill>
                            <a:schemeClr val="tx1"/>
                          </a:solidFill>
                        </a:rPr>
                        <a:t>35</a:t>
                      </a:r>
                      <a:endParaRPr lang="en-US" sz="1200" b="0" dirty="0">
                        <a:solidFill>
                          <a:schemeClr val="tx1"/>
                        </a:solidFill>
                      </a:endParaRPr>
                    </a:p>
                  </a:txBody>
                  <a:tcPr/>
                </a:tc>
                <a:tc>
                  <a:txBody>
                    <a:bodyPr/>
                    <a:lstStyle/>
                    <a:p>
                      <a:pPr algn="r"/>
                      <a:r>
                        <a:rPr lang="en-US" sz="1200" b="0" dirty="0" smtClean="0">
                          <a:solidFill>
                            <a:schemeClr val="tx1"/>
                          </a:solidFill>
                        </a:rPr>
                        <a:t>30.17</a:t>
                      </a:r>
                      <a:endParaRPr lang="en-US" sz="1200" b="0" dirty="0">
                        <a:solidFill>
                          <a:schemeClr val="tx1"/>
                        </a:solidFill>
                      </a:endParaRPr>
                    </a:p>
                  </a:txBody>
                  <a:tcPr/>
                </a:tc>
                <a:tc>
                  <a:txBody>
                    <a:bodyPr/>
                    <a:lstStyle/>
                    <a:p>
                      <a:pPr algn="r"/>
                      <a:r>
                        <a:rPr lang="en-US" sz="1200" b="0" dirty="0" smtClean="0">
                          <a:solidFill>
                            <a:schemeClr val="tx1"/>
                          </a:solidFill>
                        </a:rPr>
                        <a:t>50</a:t>
                      </a:r>
                      <a:endParaRPr lang="en-US" sz="1200" b="0" dirty="0">
                        <a:solidFill>
                          <a:schemeClr val="tx1"/>
                        </a:solidFill>
                      </a:endParaRPr>
                    </a:p>
                  </a:txBody>
                  <a:tcPr/>
                </a:tc>
                <a:tc>
                  <a:txBody>
                    <a:bodyPr/>
                    <a:lstStyle/>
                    <a:p>
                      <a:pPr algn="r"/>
                      <a:r>
                        <a:rPr lang="en-US" sz="1200" b="0" dirty="0" smtClean="0">
                          <a:solidFill>
                            <a:schemeClr val="tx1"/>
                          </a:solidFill>
                        </a:rPr>
                        <a:t>35</a:t>
                      </a:r>
                      <a:endParaRPr lang="en-US" sz="1200" b="0" dirty="0">
                        <a:solidFill>
                          <a:schemeClr val="tx1"/>
                        </a:solidFill>
                      </a:endParaRPr>
                    </a:p>
                  </a:txBody>
                  <a:tcPr/>
                </a:tc>
                <a:tc>
                  <a:txBody>
                    <a:bodyPr/>
                    <a:lstStyle/>
                    <a:p>
                      <a:pPr algn="r"/>
                      <a:r>
                        <a:rPr lang="en-US" sz="1200" b="0" dirty="0" smtClean="0">
                          <a:solidFill>
                            <a:schemeClr val="tx1"/>
                          </a:solidFill>
                        </a:rPr>
                        <a:t>70.00</a:t>
                      </a:r>
                      <a:endParaRPr lang="en-US" sz="1200" b="0" dirty="0">
                        <a:solidFill>
                          <a:schemeClr val="tx1"/>
                        </a:solidFill>
                      </a:endParaRPr>
                    </a:p>
                  </a:txBody>
                  <a:tcPr/>
                </a:tc>
              </a:tr>
              <a:tr h="0">
                <a:tc>
                  <a:txBody>
                    <a:bodyPr/>
                    <a:lstStyle/>
                    <a:p>
                      <a:r>
                        <a:rPr lang="en-US" sz="1200" b="0" dirty="0" smtClean="0">
                          <a:solidFill>
                            <a:schemeClr val="tx1"/>
                          </a:solidFill>
                        </a:rPr>
                        <a:t>2014</a:t>
                      </a:r>
                      <a:endParaRPr lang="en-US" sz="1200" b="0" dirty="0">
                        <a:solidFill>
                          <a:schemeClr val="tx1"/>
                        </a:solidFill>
                      </a:endParaRPr>
                    </a:p>
                  </a:txBody>
                  <a:tcPr/>
                </a:tc>
                <a:tc>
                  <a:txBody>
                    <a:bodyPr/>
                    <a:lstStyle/>
                    <a:p>
                      <a:pPr algn="r"/>
                      <a:r>
                        <a:rPr lang="en-US" sz="1200" b="0" dirty="0" smtClean="0">
                          <a:solidFill>
                            <a:schemeClr val="tx1"/>
                          </a:solidFill>
                        </a:rPr>
                        <a:t>143</a:t>
                      </a:r>
                      <a:endParaRPr lang="en-US" sz="1200" b="0" dirty="0">
                        <a:solidFill>
                          <a:schemeClr val="tx1"/>
                        </a:solidFill>
                      </a:endParaRPr>
                    </a:p>
                  </a:txBody>
                  <a:tcPr/>
                </a:tc>
                <a:tc>
                  <a:txBody>
                    <a:bodyPr/>
                    <a:lstStyle/>
                    <a:p>
                      <a:pPr algn="r"/>
                      <a:r>
                        <a:rPr lang="en-US" sz="1200" b="0" dirty="0" smtClean="0">
                          <a:solidFill>
                            <a:schemeClr val="tx1"/>
                          </a:solidFill>
                        </a:rPr>
                        <a:t>37</a:t>
                      </a:r>
                      <a:endParaRPr lang="en-US" sz="1200" b="0" dirty="0">
                        <a:solidFill>
                          <a:schemeClr val="tx1"/>
                        </a:solidFill>
                      </a:endParaRPr>
                    </a:p>
                  </a:txBody>
                  <a:tcPr/>
                </a:tc>
                <a:tc>
                  <a:txBody>
                    <a:bodyPr/>
                    <a:lstStyle/>
                    <a:p>
                      <a:pPr algn="r"/>
                      <a:r>
                        <a:rPr lang="en-US" sz="1200" b="0" dirty="0" smtClean="0">
                          <a:solidFill>
                            <a:schemeClr val="tx1"/>
                          </a:solidFill>
                        </a:rPr>
                        <a:t>25.87</a:t>
                      </a:r>
                      <a:endParaRPr lang="en-US" sz="1200" b="0" dirty="0">
                        <a:solidFill>
                          <a:schemeClr val="tx1"/>
                        </a:solidFill>
                      </a:endParaRPr>
                    </a:p>
                  </a:txBody>
                  <a:tcPr/>
                </a:tc>
                <a:tc>
                  <a:txBody>
                    <a:bodyPr/>
                    <a:lstStyle/>
                    <a:p>
                      <a:pPr algn="r"/>
                      <a:r>
                        <a:rPr lang="en-US" sz="1200" b="0" dirty="0" smtClean="0">
                          <a:solidFill>
                            <a:schemeClr val="tx1"/>
                          </a:solidFill>
                        </a:rPr>
                        <a:t>90</a:t>
                      </a:r>
                      <a:endParaRPr lang="en-US" sz="1200" b="0" dirty="0">
                        <a:solidFill>
                          <a:schemeClr val="tx1"/>
                        </a:solidFill>
                      </a:endParaRPr>
                    </a:p>
                  </a:txBody>
                  <a:tcPr/>
                </a:tc>
                <a:tc>
                  <a:txBody>
                    <a:bodyPr/>
                    <a:lstStyle/>
                    <a:p>
                      <a:pPr algn="r"/>
                      <a:r>
                        <a:rPr lang="en-US" sz="1200" b="0" dirty="0" smtClean="0">
                          <a:solidFill>
                            <a:schemeClr val="tx1"/>
                          </a:solidFill>
                        </a:rPr>
                        <a:t>37</a:t>
                      </a:r>
                      <a:endParaRPr lang="en-US" sz="1200" b="0" dirty="0">
                        <a:solidFill>
                          <a:schemeClr val="tx1"/>
                        </a:solidFill>
                      </a:endParaRPr>
                    </a:p>
                  </a:txBody>
                  <a:tcPr/>
                </a:tc>
                <a:tc>
                  <a:txBody>
                    <a:bodyPr/>
                    <a:lstStyle/>
                    <a:p>
                      <a:pPr algn="r"/>
                      <a:r>
                        <a:rPr lang="en-US" sz="1200" b="0" dirty="0" smtClean="0">
                          <a:solidFill>
                            <a:schemeClr val="tx1"/>
                          </a:solidFill>
                        </a:rPr>
                        <a:t>41.11</a:t>
                      </a:r>
                      <a:endParaRPr lang="en-US" sz="1200" b="0" dirty="0">
                        <a:solidFill>
                          <a:schemeClr val="tx1"/>
                        </a:solidFill>
                      </a:endParaRPr>
                    </a:p>
                  </a:txBody>
                  <a:tcPr/>
                </a:tc>
              </a:tr>
              <a:tr h="0">
                <a:tc>
                  <a:txBody>
                    <a:bodyPr/>
                    <a:lstStyle/>
                    <a:p>
                      <a:r>
                        <a:rPr lang="en-US" sz="1200" b="0" dirty="0" smtClean="0">
                          <a:solidFill>
                            <a:schemeClr val="tx1"/>
                          </a:solidFill>
                        </a:rPr>
                        <a:t>2015</a:t>
                      </a:r>
                      <a:endParaRPr lang="en-US" sz="1200" b="0" dirty="0">
                        <a:solidFill>
                          <a:schemeClr val="tx1"/>
                        </a:solidFill>
                      </a:endParaRPr>
                    </a:p>
                  </a:txBody>
                  <a:tcPr/>
                </a:tc>
                <a:tc>
                  <a:txBody>
                    <a:bodyPr/>
                    <a:lstStyle/>
                    <a:p>
                      <a:pPr algn="r"/>
                      <a:r>
                        <a:rPr lang="en-US" sz="1200" b="0" dirty="0" smtClean="0">
                          <a:solidFill>
                            <a:schemeClr val="tx1"/>
                          </a:solidFill>
                        </a:rPr>
                        <a:t>238</a:t>
                      </a:r>
                      <a:endParaRPr lang="en-US" sz="1200" b="0" dirty="0">
                        <a:solidFill>
                          <a:schemeClr val="tx1"/>
                        </a:solidFill>
                      </a:endParaRPr>
                    </a:p>
                  </a:txBody>
                  <a:tcPr/>
                </a:tc>
                <a:tc>
                  <a:txBody>
                    <a:bodyPr/>
                    <a:lstStyle/>
                    <a:p>
                      <a:pPr algn="r"/>
                      <a:r>
                        <a:rPr lang="en-US" sz="1200" b="0" dirty="0" smtClean="0">
                          <a:solidFill>
                            <a:schemeClr val="tx1"/>
                          </a:solidFill>
                        </a:rPr>
                        <a:t>55</a:t>
                      </a:r>
                      <a:endParaRPr lang="en-US" sz="1200" b="0" dirty="0">
                        <a:solidFill>
                          <a:schemeClr val="tx1"/>
                        </a:solidFill>
                      </a:endParaRPr>
                    </a:p>
                  </a:txBody>
                  <a:tcPr/>
                </a:tc>
                <a:tc>
                  <a:txBody>
                    <a:bodyPr/>
                    <a:lstStyle/>
                    <a:p>
                      <a:pPr algn="r"/>
                      <a:r>
                        <a:rPr lang="en-US" sz="1200" b="0" dirty="0" smtClean="0">
                          <a:solidFill>
                            <a:schemeClr val="tx1"/>
                          </a:solidFill>
                        </a:rPr>
                        <a:t>23.10</a:t>
                      </a:r>
                      <a:endParaRPr lang="en-US" sz="1200" b="0" dirty="0">
                        <a:solidFill>
                          <a:schemeClr val="tx1"/>
                        </a:solidFill>
                      </a:endParaRPr>
                    </a:p>
                  </a:txBody>
                  <a:tcPr/>
                </a:tc>
                <a:tc>
                  <a:txBody>
                    <a:bodyPr/>
                    <a:lstStyle/>
                    <a:p>
                      <a:pPr algn="r"/>
                      <a:r>
                        <a:rPr lang="en-US" sz="1200" b="0" dirty="0" smtClean="0">
                          <a:solidFill>
                            <a:schemeClr val="tx1"/>
                          </a:solidFill>
                        </a:rPr>
                        <a:t>140</a:t>
                      </a:r>
                      <a:endParaRPr lang="en-US" sz="1200" b="0" dirty="0">
                        <a:solidFill>
                          <a:schemeClr val="tx1"/>
                        </a:solidFill>
                      </a:endParaRPr>
                    </a:p>
                  </a:txBody>
                  <a:tcPr/>
                </a:tc>
                <a:tc>
                  <a:txBody>
                    <a:bodyPr/>
                    <a:lstStyle/>
                    <a:p>
                      <a:pPr algn="r"/>
                      <a:r>
                        <a:rPr lang="en-US" sz="1200" b="0" dirty="0" smtClean="0">
                          <a:solidFill>
                            <a:schemeClr val="tx1"/>
                          </a:solidFill>
                        </a:rPr>
                        <a:t>55</a:t>
                      </a:r>
                      <a:endParaRPr lang="en-US" sz="1200" b="0" dirty="0">
                        <a:solidFill>
                          <a:schemeClr val="tx1"/>
                        </a:solidFill>
                      </a:endParaRPr>
                    </a:p>
                  </a:txBody>
                  <a:tcPr/>
                </a:tc>
                <a:tc>
                  <a:txBody>
                    <a:bodyPr/>
                    <a:lstStyle/>
                    <a:p>
                      <a:pPr algn="r"/>
                      <a:r>
                        <a:rPr lang="en-US" sz="1200" b="0" dirty="0" smtClean="0">
                          <a:solidFill>
                            <a:schemeClr val="tx1"/>
                          </a:solidFill>
                        </a:rPr>
                        <a:t>39.28</a:t>
                      </a:r>
                      <a:endParaRPr lang="en-US" sz="1200" b="0" dirty="0">
                        <a:solidFill>
                          <a:schemeClr val="tx1"/>
                        </a:solidFill>
                      </a:endParaRPr>
                    </a:p>
                  </a:txBody>
                  <a:tcPr/>
                </a:tc>
              </a:tr>
              <a:tr h="0">
                <a:tc>
                  <a:txBody>
                    <a:bodyPr/>
                    <a:lstStyle/>
                    <a:p>
                      <a:r>
                        <a:rPr lang="en-US" sz="1200" b="0" dirty="0" smtClean="0">
                          <a:solidFill>
                            <a:schemeClr val="tx1"/>
                          </a:solidFill>
                        </a:rPr>
                        <a:t>2016</a:t>
                      </a:r>
                      <a:endParaRPr lang="en-US" sz="1200" b="0" dirty="0">
                        <a:solidFill>
                          <a:schemeClr val="tx1"/>
                        </a:solidFill>
                      </a:endParaRPr>
                    </a:p>
                  </a:txBody>
                  <a:tcPr/>
                </a:tc>
                <a:tc>
                  <a:txBody>
                    <a:bodyPr/>
                    <a:lstStyle/>
                    <a:p>
                      <a:pPr algn="r"/>
                      <a:r>
                        <a:rPr lang="en-US" sz="1200" b="0" dirty="0" smtClean="0">
                          <a:solidFill>
                            <a:schemeClr val="tx1"/>
                          </a:solidFill>
                        </a:rPr>
                        <a:t>387</a:t>
                      </a:r>
                      <a:endParaRPr lang="en-US" sz="1200" b="0" dirty="0">
                        <a:solidFill>
                          <a:schemeClr val="tx1"/>
                        </a:solidFill>
                      </a:endParaRPr>
                    </a:p>
                  </a:txBody>
                  <a:tcPr/>
                </a:tc>
                <a:tc>
                  <a:txBody>
                    <a:bodyPr/>
                    <a:lstStyle/>
                    <a:p>
                      <a:pPr algn="r"/>
                      <a:r>
                        <a:rPr lang="en-US" sz="1200" b="0" dirty="0" smtClean="0">
                          <a:solidFill>
                            <a:schemeClr val="tx1"/>
                          </a:solidFill>
                        </a:rPr>
                        <a:t>89</a:t>
                      </a:r>
                      <a:endParaRPr lang="en-US" sz="1200" b="0" dirty="0">
                        <a:solidFill>
                          <a:schemeClr val="tx1"/>
                        </a:solidFill>
                      </a:endParaRPr>
                    </a:p>
                  </a:txBody>
                  <a:tcPr/>
                </a:tc>
                <a:tc>
                  <a:txBody>
                    <a:bodyPr/>
                    <a:lstStyle/>
                    <a:p>
                      <a:pPr algn="r"/>
                      <a:r>
                        <a:rPr lang="en-US" sz="1200" b="0" dirty="0" smtClean="0">
                          <a:solidFill>
                            <a:schemeClr val="tx1"/>
                          </a:solidFill>
                        </a:rPr>
                        <a:t>23.00</a:t>
                      </a:r>
                      <a:endParaRPr lang="en-US" sz="1200" b="0" dirty="0">
                        <a:solidFill>
                          <a:schemeClr val="tx1"/>
                        </a:solidFill>
                      </a:endParaRPr>
                    </a:p>
                  </a:txBody>
                  <a:tcPr/>
                </a:tc>
                <a:tc>
                  <a:txBody>
                    <a:bodyPr/>
                    <a:lstStyle/>
                    <a:p>
                      <a:pPr algn="r"/>
                      <a:r>
                        <a:rPr lang="en-US" sz="1200" b="0" dirty="0" smtClean="0">
                          <a:solidFill>
                            <a:schemeClr val="tx1"/>
                          </a:solidFill>
                        </a:rPr>
                        <a:t>200</a:t>
                      </a:r>
                      <a:endParaRPr lang="en-US" sz="1200" b="0" dirty="0">
                        <a:solidFill>
                          <a:schemeClr val="tx1"/>
                        </a:solidFill>
                      </a:endParaRPr>
                    </a:p>
                  </a:txBody>
                  <a:tcPr/>
                </a:tc>
                <a:tc>
                  <a:txBody>
                    <a:bodyPr/>
                    <a:lstStyle/>
                    <a:p>
                      <a:pPr algn="r"/>
                      <a:r>
                        <a:rPr lang="en-US" sz="1200" b="0" dirty="0" smtClean="0">
                          <a:solidFill>
                            <a:schemeClr val="tx1"/>
                          </a:solidFill>
                        </a:rPr>
                        <a:t>89</a:t>
                      </a:r>
                      <a:endParaRPr lang="en-US" sz="1200" b="0" dirty="0">
                        <a:solidFill>
                          <a:schemeClr val="tx1"/>
                        </a:solidFill>
                      </a:endParaRPr>
                    </a:p>
                  </a:txBody>
                  <a:tcPr/>
                </a:tc>
                <a:tc>
                  <a:txBody>
                    <a:bodyPr/>
                    <a:lstStyle/>
                    <a:p>
                      <a:pPr algn="r"/>
                      <a:r>
                        <a:rPr lang="en-US" sz="1200" b="0" dirty="0" smtClean="0">
                          <a:solidFill>
                            <a:schemeClr val="tx1"/>
                          </a:solidFill>
                        </a:rPr>
                        <a:t>44.50</a:t>
                      </a:r>
                      <a:endParaRPr lang="en-US" sz="1200" b="0" dirty="0">
                        <a:solidFill>
                          <a:schemeClr val="tx1"/>
                        </a:solidFill>
                      </a:endParaRPr>
                    </a:p>
                  </a:txBody>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2017</a:t>
                      </a:r>
                    </a:p>
                  </a:txBody>
                  <a:tcPr/>
                </a:tc>
                <a:tc>
                  <a:txBody>
                    <a:bodyPr/>
                    <a:lstStyle/>
                    <a:p>
                      <a:pPr algn="r"/>
                      <a:r>
                        <a:rPr lang="en-US" sz="1200" b="0" dirty="0" smtClean="0">
                          <a:solidFill>
                            <a:schemeClr val="tx1"/>
                          </a:solidFill>
                        </a:rPr>
                        <a:t>480</a:t>
                      </a:r>
                      <a:endParaRPr lang="en-US" sz="1200" b="0" dirty="0">
                        <a:solidFill>
                          <a:schemeClr val="tx1"/>
                        </a:solidFill>
                      </a:endParaRPr>
                    </a:p>
                  </a:txBody>
                  <a:tcPr/>
                </a:tc>
                <a:tc>
                  <a:txBody>
                    <a:bodyPr/>
                    <a:lstStyle/>
                    <a:p>
                      <a:pPr algn="r"/>
                      <a:r>
                        <a:rPr lang="en-US" sz="1200" b="0" dirty="0" smtClean="0">
                          <a:solidFill>
                            <a:schemeClr val="tx1"/>
                          </a:solidFill>
                        </a:rPr>
                        <a:t>81</a:t>
                      </a:r>
                      <a:endParaRPr lang="en-US" sz="1200" b="0" dirty="0">
                        <a:solidFill>
                          <a:schemeClr val="tx1"/>
                        </a:solidFill>
                      </a:endParaRPr>
                    </a:p>
                  </a:txBody>
                  <a:tcPr/>
                </a:tc>
                <a:tc>
                  <a:txBody>
                    <a:bodyPr/>
                    <a:lstStyle/>
                    <a:p>
                      <a:pPr algn="r"/>
                      <a:r>
                        <a:rPr lang="en-US" sz="1200" b="0" dirty="0" smtClean="0">
                          <a:solidFill>
                            <a:schemeClr val="tx1"/>
                          </a:solidFill>
                        </a:rPr>
                        <a:t>16.88</a:t>
                      </a:r>
                      <a:endParaRPr lang="en-US" sz="1200" b="0" dirty="0">
                        <a:solidFill>
                          <a:schemeClr val="tx1"/>
                        </a:solidFill>
                      </a:endParaRPr>
                    </a:p>
                  </a:txBody>
                  <a:tcPr/>
                </a:tc>
                <a:tc>
                  <a:txBody>
                    <a:bodyPr/>
                    <a:lstStyle/>
                    <a:p>
                      <a:pPr algn="r"/>
                      <a:r>
                        <a:rPr lang="en-US" sz="1200" b="0" dirty="0" smtClean="0">
                          <a:solidFill>
                            <a:schemeClr val="tx1"/>
                          </a:solidFill>
                        </a:rPr>
                        <a:t>206</a:t>
                      </a:r>
                      <a:endParaRPr lang="en-US" sz="1200" b="0" dirty="0">
                        <a:solidFill>
                          <a:schemeClr val="tx1"/>
                        </a:solidFill>
                      </a:endParaRPr>
                    </a:p>
                  </a:txBody>
                  <a:tcPr/>
                </a:tc>
                <a:tc>
                  <a:txBody>
                    <a:bodyPr/>
                    <a:lstStyle/>
                    <a:p>
                      <a:pPr algn="r"/>
                      <a:r>
                        <a:rPr lang="en-US" sz="1200" b="0" dirty="0" smtClean="0">
                          <a:solidFill>
                            <a:schemeClr val="tx1"/>
                          </a:solidFill>
                        </a:rPr>
                        <a:t>81</a:t>
                      </a:r>
                      <a:endParaRPr lang="en-US" sz="1200" b="0" dirty="0">
                        <a:solidFill>
                          <a:schemeClr val="tx1"/>
                        </a:solidFill>
                      </a:endParaRPr>
                    </a:p>
                  </a:txBody>
                  <a:tcPr/>
                </a:tc>
                <a:tc>
                  <a:txBody>
                    <a:bodyPr/>
                    <a:lstStyle/>
                    <a:p>
                      <a:pPr algn="r"/>
                      <a:r>
                        <a:rPr lang="en-US" sz="1200" b="0" dirty="0" smtClean="0">
                          <a:solidFill>
                            <a:schemeClr val="tx1"/>
                          </a:solidFill>
                        </a:rPr>
                        <a:t>39.32</a:t>
                      </a:r>
                      <a:endParaRPr lang="en-US" sz="1200" b="0" dirty="0">
                        <a:solidFill>
                          <a:schemeClr val="tx1"/>
                        </a:solidFill>
                      </a:endParaRPr>
                    </a:p>
                  </a:txBody>
                  <a:tcPr/>
                </a:tc>
              </a:tr>
              <a:tr h="0">
                <a:tc>
                  <a:txBody>
                    <a:bodyPr/>
                    <a:lstStyle/>
                    <a:p>
                      <a:r>
                        <a:rPr lang="en-US" sz="1200" b="1" dirty="0" smtClean="0">
                          <a:solidFill>
                            <a:schemeClr val="tx1"/>
                          </a:solidFill>
                        </a:rPr>
                        <a:t>Total</a:t>
                      </a:r>
                      <a:endParaRPr lang="en-US" sz="1200" b="1" dirty="0">
                        <a:solidFill>
                          <a:schemeClr val="tx1"/>
                        </a:solidFill>
                      </a:endParaRPr>
                    </a:p>
                  </a:txBody>
                  <a:tcPr/>
                </a:tc>
                <a:tc>
                  <a:txBody>
                    <a:bodyPr/>
                    <a:lstStyle/>
                    <a:p>
                      <a:pPr algn="r"/>
                      <a:r>
                        <a:rPr lang="en-US" sz="1200" b="1" dirty="0" smtClean="0">
                          <a:solidFill>
                            <a:schemeClr val="tx1"/>
                          </a:solidFill>
                        </a:rPr>
                        <a:t>1,521</a:t>
                      </a:r>
                      <a:endParaRPr lang="en-US" sz="1200" b="1" dirty="0">
                        <a:solidFill>
                          <a:schemeClr val="tx1"/>
                        </a:solidFill>
                      </a:endParaRPr>
                    </a:p>
                  </a:txBody>
                  <a:tcPr/>
                </a:tc>
                <a:tc>
                  <a:txBody>
                    <a:bodyPr/>
                    <a:lstStyle/>
                    <a:p>
                      <a:pPr algn="r"/>
                      <a:r>
                        <a:rPr lang="en-US" sz="1200" b="1" dirty="0" smtClean="0">
                          <a:solidFill>
                            <a:schemeClr val="tx1"/>
                          </a:solidFill>
                        </a:rPr>
                        <a:t>317</a:t>
                      </a:r>
                      <a:endParaRPr lang="en-US" sz="1200" b="1" dirty="0">
                        <a:solidFill>
                          <a:schemeClr val="tx1"/>
                        </a:solidFill>
                      </a:endParaRPr>
                    </a:p>
                  </a:txBody>
                  <a:tcPr/>
                </a:tc>
                <a:tc>
                  <a:txBody>
                    <a:bodyPr/>
                    <a:lstStyle/>
                    <a:p>
                      <a:pPr algn="r"/>
                      <a:r>
                        <a:rPr lang="en-US" sz="1200" b="1" dirty="0" smtClean="0">
                          <a:solidFill>
                            <a:schemeClr val="tx1"/>
                          </a:solidFill>
                        </a:rPr>
                        <a:t>20.84</a:t>
                      </a:r>
                      <a:endParaRPr lang="en-US" sz="1200" b="1" dirty="0">
                        <a:solidFill>
                          <a:schemeClr val="tx1"/>
                        </a:solidFill>
                      </a:endParaRPr>
                    </a:p>
                  </a:txBody>
                  <a:tcPr/>
                </a:tc>
                <a:tc>
                  <a:txBody>
                    <a:bodyPr/>
                    <a:lstStyle/>
                    <a:p>
                      <a:pPr algn="r"/>
                      <a:r>
                        <a:rPr lang="en-US" sz="1200" b="1" dirty="0" smtClean="0">
                          <a:solidFill>
                            <a:schemeClr val="tx1"/>
                          </a:solidFill>
                        </a:rPr>
                        <a:t>786</a:t>
                      </a:r>
                      <a:endParaRPr lang="en-US" sz="1200" b="1" dirty="0">
                        <a:solidFill>
                          <a:schemeClr val="tx1"/>
                        </a:solidFill>
                      </a:endParaRPr>
                    </a:p>
                  </a:txBody>
                  <a:tcPr/>
                </a:tc>
                <a:tc>
                  <a:txBody>
                    <a:bodyPr/>
                    <a:lstStyle/>
                    <a:p>
                      <a:pPr algn="r"/>
                      <a:r>
                        <a:rPr lang="en-US" sz="1200" b="1" dirty="0" smtClean="0">
                          <a:solidFill>
                            <a:schemeClr val="tx1"/>
                          </a:solidFill>
                        </a:rPr>
                        <a:t>317</a:t>
                      </a:r>
                      <a:endParaRPr lang="en-US" sz="1200" b="1" dirty="0">
                        <a:solidFill>
                          <a:schemeClr val="tx1"/>
                        </a:solidFill>
                      </a:endParaRPr>
                    </a:p>
                  </a:txBody>
                  <a:tcPr/>
                </a:tc>
                <a:tc>
                  <a:txBody>
                    <a:bodyPr/>
                    <a:lstStyle/>
                    <a:p>
                      <a:pPr algn="r"/>
                      <a:r>
                        <a:rPr lang="en-US" sz="1200" b="1" dirty="0" smtClean="0">
                          <a:solidFill>
                            <a:schemeClr val="tx1"/>
                          </a:solidFill>
                        </a:rPr>
                        <a:t>40.33</a:t>
                      </a:r>
                      <a:endParaRPr lang="en-US" sz="1200" b="1" dirty="0">
                        <a:solidFill>
                          <a:schemeClr val="tx1"/>
                        </a:solidFill>
                      </a:endParaRPr>
                    </a:p>
                  </a:txBody>
                  <a:tcPr/>
                </a:tc>
              </a:tr>
            </a:tbl>
          </a:graphicData>
        </a:graphic>
      </p:graphicFrame>
      <p:sp>
        <p:nvSpPr>
          <p:cNvPr id="12" name="TextBox 11"/>
          <p:cNvSpPr txBox="1"/>
          <p:nvPr/>
        </p:nvSpPr>
        <p:spPr>
          <a:xfrm>
            <a:off x="634029" y="1834634"/>
            <a:ext cx="332142" cy="369332"/>
          </a:xfrm>
          <a:prstGeom prst="rect">
            <a:avLst/>
          </a:prstGeom>
          <a:noFill/>
        </p:spPr>
        <p:txBody>
          <a:bodyPr wrap="none" rtlCol="0">
            <a:spAutoFit/>
          </a:bodyPr>
          <a:lstStyle/>
          <a:p>
            <a:r>
              <a:rPr lang="en-US" dirty="0" smtClean="0">
                <a:solidFill>
                  <a:srgbClr val="7030A0"/>
                </a:solidFill>
              </a:rPr>
              <a:t>5</a:t>
            </a:r>
            <a:endParaRPr lang="en-US" dirty="0">
              <a:solidFill>
                <a:srgbClr val="7030A0"/>
              </a:solidFill>
            </a:endParaRPr>
          </a:p>
        </p:txBody>
      </p:sp>
    </p:spTree>
    <p:extLst>
      <p:ext uri="{BB962C8B-B14F-4D97-AF65-F5344CB8AC3E}">
        <p14:creationId xmlns:p14="http://schemas.microsoft.com/office/powerpoint/2010/main" val="9943758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13447" y="0"/>
            <a:ext cx="9144000" cy="1295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Rounded MT Bold" pitchFamily="34" charset="0"/>
              </a:rPr>
              <a:t>IS COLLECTIVE ADMINISTRATION WORKING </a:t>
            </a:r>
          </a:p>
          <a:p>
            <a:pPr algn="ctr"/>
            <a:r>
              <a:rPr lang="en-US" dirty="0" smtClean="0">
                <a:latin typeface="Arial Rounded MT Bold" pitchFamily="34" charset="0"/>
              </a:rPr>
              <a:t>IN THE MUSIC INDUSTRY IN NIGERIA?</a:t>
            </a:r>
            <a:endParaRPr lang="en-US" dirty="0">
              <a:latin typeface="Arial Rounded MT Bold"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853933911"/>
              </p:ext>
            </p:extLst>
          </p:nvPr>
        </p:nvGraphicFramePr>
        <p:xfrm>
          <a:off x="762000" y="3200400"/>
          <a:ext cx="3498764" cy="1645920"/>
        </p:xfrm>
        <a:graphic>
          <a:graphicData uri="http://schemas.openxmlformats.org/drawingml/2006/table">
            <a:tbl>
              <a:tblPr firstRow="1" bandRow="1">
                <a:tableStyleId>{93296810-A885-4BE3-A3E7-6D5BEEA58F35}</a:tableStyleId>
              </a:tblPr>
              <a:tblGrid>
                <a:gridCol w="874691"/>
                <a:gridCol w="1030309"/>
                <a:gridCol w="719073"/>
                <a:gridCol w="874691"/>
              </a:tblGrid>
              <a:tr h="256032">
                <a:tc>
                  <a:txBody>
                    <a:bodyPr/>
                    <a:lstStyle/>
                    <a:p>
                      <a:pPr algn="ctr"/>
                      <a:r>
                        <a:rPr lang="en-US" sz="1200" dirty="0" smtClean="0">
                          <a:solidFill>
                            <a:schemeClr val="tx1"/>
                          </a:solidFill>
                        </a:rPr>
                        <a:t>Year </a:t>
                      </a:r>
                      <a:endParaRPr lang="en-US" sz="1200" dirty="0">
                        <a:solidFill>
                          <a:schemeClr val="tx1"/>
                        </a:solidFill>
                      </a:endParaRPr>
                    </a:p>
                  </a:txBody>
                  <a:tcPr>
                    <a:solidFill>
                      <a:schemeClr val="accent1">
                        <a:lumMod val="60000"/>
                        <a:lumOff val="40000"/>
                      </a:schemeClr>
                    </a:solidFill>
                  </a:tcPr>
                </a:tc>
                <a:tc>
                  <a:txBody>
                    <a:bodyPr/>
                    <a:lstStyle/>
                    <a:p>
                      <a:pPr algn="ctr"/>
                      <a:r>
                        <a:rPr lang="en-US" sz="1200" baseline="0" dirty="0" smtClean="0">
                          <a:solidFill>
                            <a:schemeClr val="tx1"/>
                          </a:solidFill>
                        </a:rPr>
                        <a:t>Royalties </a:t>
                      </a:r>
                      <a:r>
                        <a:rPr lang="en-US" sz="1200" baseline="0" dirty="0" smtClean="0">
                          <a:solidFill>
                            <a:schemeClr val="tx1"/>
                          </a:solidFill>
                        </a:rPr>
                        <a:t>earned </a:t>
                      </a:r>
                      <a:endParaRPr lang="en-US" sz="1200" baseline="0" dirty="0" smtClean="0">
                        <a:solidFill>
                          <a:schemeClr val="tx1"/>
                        </a:solidFill>
                      </a:endParaRPr>
                    </a:p>
                    <a:p>
                      <a:pPr algn="ctr"/>
                      <a:r>
                        <a:rPr lang="en-US" sz="1200" baseline="0" dirty="0" smtClean="0">
                          <a:solidFill>
                            <a:schemeClr val="tx1"/>
                          </a:solidFill>
                        </a:rPr>
                        <a:t>Rand</a:t>
                      </a:r>
                    </a:p>
                    <a:p>
                      <a:pPr algn="ctr"/>
                      <a:r>
                        <a:rPr lang="en-US" sz="1200" baseline="0" dirty="0" smtClean="0">
                          <a:solidFill>
                            <a:schemeClr val="tx1"/>
                          </a:solidFill>
                        </a:rPr>
                        <a:t>‘mill</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Total</a:t>
                      </a:r>
                      <a:r>
                        <a:rPr lang="en-US" sz="1200" baseline="0" dirty="0" smtClean="0">
                          <a:solidFill>
                            <a:schemeClr val="tx1"/>
                          </a:solidFill>
                        </a:rPr>
                        <a:t> </a:t>
                      </a:r>
                    </a:p>
                    <a:p>
                      <a:pPr algn="ctr"/>
                      <a:r>
                        <a:rPr lang="en-US" sz="1200" baseline="0" dirty="0" smtClean="0">
                          <a:solidFill>
                            <a:schemeClr val="tx1"/>
                          </a:solidFill>
                        </a:rPr>
                        <a:t>paid </a:t>
                      </a:r>
                      <a:endParaRPr lang="en-US" sz="1200" baseline="0" dirty="0" smtClean="0">
                        <a:solidFill>
                          <a:schemeClr val="tx1"/>
                        </a:solidFill>
                      </a:endParaRPr>
                    </a:p>
                    <a:p>
                      <a:pPr algn="ctr"/>
                      <a:r>
                        <a:rPr lang="en-US" sz="1200" baseline="0" dirty="0" smtClean="0">
                          <a:solidFill>
                            <a:schemeClr val="tx1"/>
                          </a:solidFill>
                        </a:rPr>
                        <a:t>Rand</a:t>
                      </a:r>
                    </a:p>
                    <a:p>
                      <a:pPr algn="ctr"/>
                      <a:r>
                        <a:rPr lang="en-US" sz="1200" baseline="0" dirty="0" smtClean="0">
                          <a:solidFill>
                            <a:schemeClr val="tx1"/>
                          </a:solidFill>
                        </a:rPr>
                        <a:t>‘mill</a:t>
                      </a:r>
                      <a:endParaRPr lang="en-US" sz="1200" dirty="0" smtClean="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a:t>
                      </a:r>
                      <a:endParaRPr lang="en-US" sz="1200" dirty="0">
                        <a:solidFill>
                          <a:schemeClr val="tx1"/>
                        </a:solidFill>
                      </a:endParaRPr>
                    </a:p>
                  </a:txBody>
                  <a:tcPr>
                    <a:solidFill>
                      <a:schemeClr val="accent1">
                        <a:lumMod val="60000"/>
                        <a:lumOff val="40000"/>
                      </a:schemeClr>
                    </a:solidFill>
                  </a:tcPr>
                </a:tc>
              </a:tr>
              <a:tr h="256032">
                <a:tc>
                  <a:txBody>
                    <a:bodyPr/>
                    <a:lstStyle/>
                    <a:p>
                      <a:r>
                        <a:rPr lang="en-US" sz="1200" b="1" dirty="0" smtClean="0">
                          <a:solidFill>
                            <a:schemeClr val="tx1"/>
                          </a:solidFill>
                        </a:rPr>
                        <a:t>2015</a:t>
                      </a:r>
                      <a:endParaRPr lang="en-US" sz="1200" b="1" dirty="0">
                        <a:solidFill>
                          <a:schemeClr val="tx1"/>
                        </a:solidFill>
                      </a:endParaRPr>
                    </a:p>
                  </a:txBody>
                  <a:tcPr/>
                </a:tc>
                <a:tc>
                  <a:txBody>
                    <a:bodyPr/>
                    <a:lstStyle/>
                    <a:p>
                      <a:pPr algn="r"/>
                      <a:r>
                        <a:rPr lang="en-US" sz="1200" b="0" dirty="0" smtClean="0">
                          <a:solidFill>
                            <a:schemeClr val="tx1"/>
                          </a:solidFill>
                        </a:rPr>
                        <a:t>494</a:t>
                      </a:r>
                      <a:endParaRPr lang="en-US" sz="1200" b="0" dirty="0">
                        <a:solidFill>
                          <a:schemeClr val="tx1"/>
                        </a:solidFill>
                      </a:endParaRPr>
                    </a:p>
                  </a:txBody>
                  <a:tcPr/>
                </a:tc>
                <a:tc>
                  <a:txBody>
                    <a:bodyPr/>
                    <a:lstStyle/>
                    <a:p>
                      <a:pPr algn="r"/>
                      <a:r>
                        <a:rPr lang="en-US" sz="1200" b="0" dirty="0" smtClean="0">
                          <a:solidFill>
                            <a:schemeClr val="tx1"/>
                          </a:solidFill>
                        </a:rPr>
                        <a:t>305</a:t>
                      </a:r>
                      <a:endParaRPr lang="en-US" sz="1200" b="0" dirty="0">
                        <a:solidFill>
                          <a:schemeClr val="tx1"/>
                        </a:solidFill>
                      </a:endParaRPr>
                    </a:p>
                  </a:txBody>
                  <a:tcPr/>
                </a:tc>
                <a:tc>
                  <a:txBody>
                    <a:bodyPr/>
                    <a:lstStyle/>
                    <a:p>
                      <a:pPr algn="r"/>
                      <a:r>
                        <a:rPr lang="en-US" sz="1200" b="0" dirty="0" smtClean="0">
                          <a:solidFill>
                            <a:schemeClr val="tx1"/>
                          </a:solidFill>
                        </a:rPr>
                        <a:t>61.74</a:t>
                      </a:r>
                      <a:endParaRPr lang="en-US" sz="1200" b="0" dirty="0">
                        <a:solidFill>
                          <a:schemeClr val="tx1"/>
                        </a:solidFill>
                      </a:endParaRPr>
                    </a:p>
                  </a:txBody>
                  <a:tcPr/>
                </a:tc>
              </a:tr>
              <a:tr h="256032">
                <a:tc>
                  <a:txBody>
                    <a:bodyPr/>
                    <a:lstStyle/>
                    <a:p>
                      <a:r>
                        <a:rPr lang="en-US" sz="1200" b="1" dirty="0" smtClean="0">
                          <a:solidFill>
                            <a:schemeClr val="tx1"/>
                          </a:solidFill>
                        </a:rPr>
                        <a:t>2016</a:t>
                      </a:r>
                      <a:endParaRPr lang="en-US" sz="1200" b="1" dirty="0">
                        <a:solidFill>
                          <a:schemeClr val="tx1"/>
                        </a:solidFill>
                      </a:endParaRPr>
                    </a:p>
                  </a:txBody>
                  <a:tcPr/>
                </a:tc>
                <a:tc>
                  <a:txBody>
                    <a:bodyPr/>
                    <a:lstStyle/>
                    <a:p>
                      <a:pPr algn="r"/>
                      <a:r>
                        <a:rPr lang="en-US" sz="1200" b="0" dirty="0" smtClean="0">
                          <a:solidFill>
                            <a:schemeClr val="tx1"/>
                          </a:solidFill>
                        </a:rPr>
                        <a:t>509</a:t>
                      </a:r>
                      <a:endParaRPr lang="en-US" sz="1200" b="0" dirty="0">
                        <a:solidFill>
                          <a:schemeClr val="tx1"/>
                        </a:solidFill>
                      </a:endParaRPr>
                    </a:p>
                  </a:txBody>
                  <a:tcPr/>
                </a:tc>
                <a:tc>
                  <a:txBody>
                    <a:bodyPr/>
                    <a:lstStyle/>
                    <a:p>
                      <a:pPr algn="r"/>
                      <a:r>
                        <a:rPr lang="en-US" sz="1200" b="0" dirty="0" smtClean="0">
                          <a:solidFill>
                            <a:schemeClr val="tx1"/>
                          </a:solidFill>
                        </a:rPr>
                        <a:t>327</a:t>
                      </a:r>
                      <a:endParaRPr lang="en-US" sz="1200" b="0" dirty="0">
                        <a:solidFill>
                          <a:schemeClr val="tx1"/>
                        </a:solidFill>
                      </a:endParaRPr>
                    </a:p>
                  </a:txBody>
                  <a:tcPr/>
                </a:tc>
                <a:tc>
                  <a:txBody>
                    <a:bodyPr/>
                    <a:lstStyle/>
                    <a:p>
                      <a:pPr algn="r"/>
                      <a:r>
                        <a:rPr lang="en-US" sz="1200" b="0" dirty="0" smtClean="0">
                          <a:solidFill>
                            <a:schemeClr val="tx1"/>
                          </a:solidFill>
                        </a:rPr>
                        <a:t>64.24</a:t>
                      </a:r>
                      <a:endParaRPr lang="en-US" sz="1200" b="0" dirty="0">
                        <a:solidFill>
                          <a:schemeClr val="tx1"/>
                        </a:solidFill>
                      </a:endParaRPr>
                    </a:p>
                  </a:txBody>
                  <a:tcPr/>
                </a:tc>
              </a:tr>
              <a:tr h="256032">
                <a:tc>
                  <a:txBody>
                    <a:bodyPr/>
                    <a:lstStyle/>
                    <a:p>
                      <a:r>
                        <a:rPr lang="en-US" sz="1200" b="1" dirty="0" smtClean="0">
                          <a:solidFill>
                            <a:schemeClr val="tx1"/>
                          </a:solidFill>
                        </a:rPr>
                        <a:t>Total</a:t>
                      </a:r>
                      <a:endParaRPr lang="en-US" sz="1200" b="1" dirty="0">
                        <a:solidFill>
                          <a:schemeClr val="tx1"/>
                        </a:solidFill>
                      </a:endParaRPr>
                    </a:p>
                  </a:txBody>
                  <a:tcPr/>
                </a:tc>
                <a:tc>
                  <a:txBody>
                    <a:bodyPr/>
                    <a:lstStyle/>
                    <a:p>
                      <a:pPr algn="r"/>
                      <a:r>
                        <a:rPr lang="en-US" sz="1200" b="1" dirty="0" smtClean="0">
                          <a:solidFill>
                            <a:schemeClr val="tx1"/>
                          </a:solidFill>
                        </a:rPr>
                        <a:t>1,003</a:t>
                      </a:r>
                      <a:endParaRPr lang="en-US" sz="1200" b="1" dirty="0">
                        <a:solidFill>
                          <a:schemeClr val="tx1"/>
                        </a:solidFill>
                      </a:endParaRPr>
                    </a:p>
                  </a:txBody>
                  <a:tcPr/>
                </a:tc>
                <a:tc>
                  <a:txBody>
                    <a:bodyPr/>
                    <a:lstStyle/>
                    <a:p>
                      <a:pPr algn="r"/>
                      <a:r>
                        <a:rPr lang="en-US" sz="1200" b="1" dirty="0" smtClean="0">
                          <a:solidFill>
                            <a:schemeClr val="tx1"/>
                          </a:solidFill>
                        </a:rPr>
                        <a:t>632</a:t>
                      </a:r>
                      <a:endParaRPr lang="en-US" sz="1200" b="1" dirty="0">
                        <a:solidFill>
                          <a:schemeClr val="tx1"/>
                        </a:solidFill>
                      </a:endParaRPr>
                    </a:p>
                  </a:txBody>
                  <a:tcPr/>
                </a:tc>
                <a:tc>
                  <a:txBody>
                    <a:bodyPr/>
                    <a:lstStyle/>
                    <a:p>
                      <a:pPr algn="r"/>
                      <a:r>
                        <a:rPr lang="en-US" sz="1200" b="1" dirty="0" smtClean="0">
                          <a:solidFill>
                            <a:schemeClr val="tx1"/>
                          </a:solidFill>
                        </a:rPr>
                        <a:t>63.24</a:t>
                      </a:r>
                      <a:endParaRPr lang="en-US" sz="1200" b="1" dirty="0">
                        <a:solidFill>
                          <a:schemeClr val="tx1"/>
                        </a:solidFill>
                      </a:endParaRPr>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446522716"/>
              </p:ext>
            </p:extLst>
          </p:nvPr>
        </p:nvGraphicFramePr>
        <p:xfrm>
          <a:off x="5029200" y="3200400"/>
          <a:ext cx="3498764" cy="1645920"/>
        </p:xfrm>
        <a:graphic>
          <a:graphicData uri="http://schemas.openxmlformats.org/drawingml/2006/table">
            <a:tbl>
              <a:tblPr firstRow="1" bandRow="1">
                <a:tableStyleId>{93296810-A885-4BE3-A3E7-6D5BEEA58F35}</a:tableStyleId>
              </a:tblPr>
              <a:tblGrid>
                <a:gridCol w="874691"/>
                <a:gridCol w="1030309"/>
                <a:gridCol w="719073"/>
                <a:gridCol w="874691"/>
              </a:tblGrid>
              <a:tr h="256032">
                <a:tc>
                  <a:txBody>
                    <a:bodyPr/>
                    <a:lstStyle/>
                    <a:p>
                      <a:pPr algn="ctr"/>
                      <a:r>
                        <a:rPr lang="en-US" sz="1200" dirty="0" smtClean="0">
                          <a:solidFill>
                            <a:schemeClr val="tx1"/>
                          </a:solidFill>
                        </a:rPr>
                        <a:t>Year </a:t>
                      </a:r>
                      <a:endParaRPr lang="en-US" sz="1200" dirty="0">
                        <a:solidFill>
                          <a:schemeClr val="tx1"/>
                        </a:solidFill>
                      </a:endParaRPr>
                    </a:p>
                  </a:txBody>
                  <a:tcPr>
                    <a:solidFill>
                      <a:schemeClr val="accent1">
                        <a:lumMod val="60000"/>
                        <a:lumOff val="40000"/>
                      </a:schemeClr>
                    </a:solidFill>
                  </a:tcPr>
                </a:tc>
                <a:tc>
                  <a:txBody>
                    <a:bodyPr/>
                    <a:lstStyle/>
                    <a:p>
                      <a:pPr algn="ctr"/>
                      <a:r>
                        <a:rPr lang="en-US" sz="1200" baseline="0" dirty="0" smtClean="0">
                          <a:solidFill>
                            <a:schemeClr val="tx1"/>
                          </a:solidFill>
                        </a:rPr>
                        <a:t>Royalties earned </a:t>
                      </a:r>
                    </a:p>
                    <a:p>
                      <a:pPr algn="ctr"/>
                      <a:r>
                        <a:rPr lang="en-US" sz="1200" baseline="0" dirty="0" err="1" smtClean="0">
                          <a:solidFill>
                            <a:schemeClr val="tx1"/>
                          </a:solidFill>
                        </a:rPr>
                        <a:t>Ksh</a:t>
                      </a:r>
                      <a:endParaRPr lang="en-US" sz="1200" baseline="0" dirty="0" smtClean="0">
                        <a:solidFill>
                          <a:schemeClr val="tx1"/>
                        </a:solidFill>
                      </a:endParaRPr>
                    </a:p>
                    <a:p>
                      <a:pPr algn="ctr"/>
                      <a:r>
                        <a:rPr lang="en-US" sz="1200" baseline="0" dirty="0" smtClean="0">
                          <a:solidFill>
                            <a:schemeClr val="tx1"/>
                          </a:solidFill>
                        </a:rPr>
                        <a:t>‘mill</a:t>
                      </a:r>
                      <a:endParaRPr lang="en-US" sz="1200" dirty="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Total</a:t>
                      </a:r>
                      <a:r>
                        <a:rPr lang="en-US" sz="1200" baseline="0" dirty="0" smtClean="0">
                          <a:solidFill>
                            <a:schemeClr val="tx1"/>
                          </a:solidFill>
                        </a:rPr>
                        <a:t> </a:t>
                      </a:r>
                    </a:p>
                    <a:p>
                      <a:pPr algn="ctr"/>
                      <a:r>
                        <a:rPr lang="en-US" sz="1200" baseline="0" dirty="0" smtClean="0">
                          <a:solidFill>
                            <a:schemeClr val="tx1"/>
                          </a:solidFill>
                        </a:rPr>
                        <a:t>paid </a:t>
                      </a:r>
                    </a:p>
                    <a:p>
                      <a:pPr algn="ctr"/>
                      <a:r>
                        <a:rPr lang="en-US" sz="1200" baseline="0" dirty="0" err="1" smtClean="0">
                          <a:solidFill>
                            <a:schemeClr val="tx1"/>
                          </a:solidFill>
                        </a:rPr>
                        <a:t>Ksh</a:t>
                      </a:r>
                      <a:endParaRPr lang="en-US" sz="1200" baseline="0" dirty="0" smtClean="0">
                        <a:solidFill>
                          <a:schemeClr val="tx1"/>
                        </a:solidFill>
                      </a:endParaRPr>
                    </a:p>
                    <a:p>
                      <a:pPr algn="ctr"/>
                      <a:r>
                        <a:rPr lang="en-US" sz="1200" baseline="0" dirty="0" smtClean="0">
                          <a:solidFill>
                            <a:schemeClr val="tx1"/>
                          </a:solidFill>
                        </a:rPr>
                        <a:t>‘</a:t>
                      </a:r>
                      <a:r>
                        <a:rPr lang="en-US" sz="1200" baseline="0" dirty="0" smtClean="0">
                          <a:solidFill>
                            <a:schemeClr val="tx1"/>
                          </a:solidFill>
                        </a:rPr>
                        <a:t>mill</a:t>
                      </a:r>
                      <a:endParaRPr lang="en-US" sz="1200" dirty="0" smtClean="0">
                        <a:solidFill>
                          <a:schemeClr val="tx1"/>
                        </a:solidFill>
                      </a:endParaRPr>
                    </a:p>
                  </a:txBody>
                  <a:tcPr>
                    <a:solidFill>
                      <a:schemeClr val="accent1">
                        <a:lumMod val="60000"/>
                        <a:lumOff val="40000"/>
                      </a:schemeClr>
                    </a:solidFill>
                  </a:tcPr>
                </a:tc>
                <a:tc>
                  <a:txBody>
                    <a:bodyPr/>
                    <a:lstStyle/>
                    <a:p>
                      <a:pPr algn="ctr"/>
                      <a:r>
                        <a:rPr lang="en-US" sz="1200" dirty="0" smtClean="0">
                          <a:solidFill>
                            <a:schemeClr val="tx1"/>
                          </a:solidFill>
                        </a:rPr>
                        <a:t>%</a:t>
                      </a:r>
                      <a:endParaRPr lang="en-US" sz="1200" dirty="0">
                        <a:solidFill>
                          <a:schemeClr val="tx1"/>
                        </a:solidFill>
                      </a:endParaRPr>
                    </a:p>
                  </a:txBody>
                  <a:tcPr>
                    <a:solidFill>
                      <a:schemeClr val="accent1">
                        <a:lumMod val="60000"/>
                        <a:lumOff val="40000"/>
                      </a:schemeClr>
                    </a:solidFill>
                  </a:tcPr>
                </a:tc>
              </a:tr>
              <a:tr h="256032">
                <a:tc>
                  <a:txBody>
                    <a:bodyPr/>
                    <a:lstStyle/>
                    <a:p>
                      <a:r>
                        <a:rPr lang="en-US" sz="1200" b="1" dirty="0" smtClean="0">
                          <a:solidFill>
                            <a:schemeClr val="tx1"/>
                          </a:solidFill>
                        </a:rPr>
                        <a:t>2015</a:t>
                      </a:r>
                      <a:endParaRPr lang="en-US" sz="1200" b="1" dirty="0">
                        <a:solidFill>
                          <a:schemeClr val="tx1"/>
                        </a:solidFill>
                      </a:endParaRPr>
                    </a:p>
                  </a:txBody>
                  <a:tcPr/>
                </a:tc>
                <a:tc>
                  <a:txBody>
                    <a:bodyPr/>
                    <a:lstStyle/>
                    <a:p>
                      <a:r>
                        <a:rPr lang="en-US" sz="1200" b="0" dirty="0" smtClean="0">
                          <a:solidFill>
                            <a:schemeClr val="tx1"/>
                          </a:solidFill>
                        </a:rPr>
                        <a:t>348</a:t>
                      </a:r>
                      <a:endParaRPr lang="en-US" sz="1200" b="0" dirty="0">
                        <a:solidFill>
                          <a:schemeClr val="tx1"/>
                        </a:solidFill>
                      </a:endParaRPr>
                    </a:p>
                  </a:txBody>
                  <a:tcPr/>
                </a:tc>
                <a:tc>
                  <a:txBody>
                    <a:bodyPr/>
                    <a:lstStyle/>
                    <a:p>
                      <a:r>
                        <a:rPr lang="en-US" sz="1200" b="0" dirty="0" smtClean="0">
                          <a:solidFill>
                            <a:schemeClr val="tx1"/>
                          </a:solidFill>
                        </a:rPr>
                        <a:t>114</a:t>
                      </a:r>
                      <a:endParaRPr lang="en-US" sz="1200" b="0" dirty="0">
                        <a:solidFill>
                          <a:schemeClr val="tx1"/>
                        </a:solidFill>
                      </a:endParaRPr>
                    </a:p>
                  </a:txBody>
                  <a:tcPr/>
                </a:tc>
                <a:tc>
                  <a:txBody>
                    <a:bodyPr/>
                    <a:lstStyle/>
                    <a:p>
                      <a:r>
                        <a:rPr lang="en-US" sz="1200" b="0" dirty="0" smtClean="0">
                          <a:solidFill>
                            <a:schemeClr val="tx1"/>
                          </a:solidFill>
                        </a:rPr>
                        <a:t>32.76</a:t>
                      </a:r>
                      <a:endParaRPr lang="en-US" sz="1200" b="0" dirty="0">
                        <a:solidFill>
                          <a:schemeClr val="tx1"/>
                        </a:solidFill>
                      </a:endParaRPr>
                    </a:p>
                  </a:txBody>
                  <a:tcPr/>
                </a:tc>
              </a:tr>
              <a:tr h="256032">
                <a:tc>
                  <a:txBody>
                    <a:bodyPr/>
                    <a:lstStyle/>
                    <a:p>
                      <a:r>
                        <a:rPr lang="en-US" sz="1200" b="1" dirty="0" smtClean="0">
                          <a:solidFill>
                            <a:schemeClr val="tx1"/>
                          </a:solidFill>
                        </a:rPr>
                        <a:t>2016</a:t>
                      </a:r>
                      <a:endParaRPr lang="en-US" sz="1200" b="1" dirty="0">
                        <a:solidFill>
                          <a:schemeClr val="tx1"/>
                        </a:solidFill>
                      </a:endParaRPr>
                    </a:p>
                  </a:txBody>
                  <a:tcPr/>
                </a:tc>
                <a:tc>
                  <a:txBody>
                    <a:bodyPr/>
                    <a:lstStyle/>
                    <a:p>
                      <a:r>
                        <a:rPr lang="en-US" sz="1200" b="0" dirty="0" smtClean="0">
                          <a:solidFill>
                            <a:schemeClr val="tx1"/>
                          </a:solidFill>
                        </a:rPr>
                        <a:t>444</a:t>
                      </a:r>
                      <a:endParaRPr lang="en-US" sz="1200" b="0" dirty="0">
                        <a:solidFill>
                          <a:schemeClr val="tx1"/>
                        </a:solidFill>
                      </a:endParaRPr>
                    </a:p>
                  </a:txBody>
                  <a:tcPr/>
                </a:tc>
                <a:tc>
                  <a:txBody>
                    <a:bodyPr/>
                    <a:lstStyle/>
                    <a:p>
                      <a:r>
                        <a:rPr lang="en-US" sz="1200" b="0" dirty="0" smtClean="0">
                          <a:solidFill>
                            <a:schemeClr val="tx1"/>
                          </a:solidFill>
                        </a:rPr>
                        <a:t>162</a:t>
                      </a:r>
                      <a:endParaRPr lang="en-US" sz="1200" b="0" dirty="0">
                        <a:solidFill>
                          <a:schemeClr val="tx1"/>
                        </a:solidFill>
                      </a:endParaRPr>
                    </a:p>
                  </a:txBody>
                  <a:tcPr/>
                </a:tc>
                <a:tc>
                  <a:txBody>
                    <a:bodyPr/>
                    <a:lstStyle/>
                    <a:p>
                      <a:r>
                        <a:rPr lang="en-US" sz="1200" b="0" dirty="0" smtClean="0">
                          <a:solidFill>
                            <a:schemeClr val="tx1"/>
                          </a:solidFill>
                        </a:rPr>
                        <a:t>36.49</a:t>
                      </a:r>
                      <a:endParaRPr lang="en-US" sz="1200" b="0" dirty="0">
                        <a:solidFill>
                          <a:schemeClr val="tx1"/>
                        </a:solidFill>
                      </a:endParaRPr>
                    </a:p>
                  </a:txBody>
                  <a:tcPr/>
                </a:tc>
              </a:tr>
              <a:tr h="256032">
                <a:tc>
                  <a:txBody>
                    <a:bodyPr/>
                    <a:lstStyle/>
                    <a:p>
                      <a:r>
                        <a:rPr lang="en-US" sz="1200" b="1" dirty="0" smtClean="0">
                          <a:solidFill>
                            <a:schemeClr val="tx1"/>
                          </a:solidFill>
                        </a:rPr>
                        <a:t>Total</a:t>
                      </a:r>
                      <a:endParaRPr lang="en-US" sz="1200" b="1" dirty="0">
                        <a:solidFill>
                          <a:schemeClr val="tx1"/>
                        </a:solidFill>
                      </a:endParaRPr>
                    </a:p>
                  </a:txBody>
                  <a:tcPr/>
                </a:tc>
                <a:tc>
                  <a:txBody>
                    <a:bodyPr/>
                    <a:lstStyle/>
                    <a:p>
                      <a:r>
                        <a:rPr lang="en-US" sz="1200" b="1" dirty="0" smtClean="0">
                          <a:solidFill>
                            <a:schemeClr val="tx1"/>
                          </a:solidFill>
                        </a:rPr>
                        <a:t>792</a:t>
                      </a:r>
                      <a:endParaRPr lang="en-US" sz="1200" b="1" dirty="0">
                        <a:solidFill>
                          <a:schemeClr val="tx1"/>
                        </a:solidFill>
                      </a:endParaRPr>
                    </a:p>
                  </a:txBody>
                  <a:tcPr/>
                </a:tc>
                <a:tc>
                  <a:txBody>
                    <a:bodyPr/>
                    <a:lstStyle/>
                    <a:p>
                      <a:r>
                        <a:rPr lang="en-US" sz="1200" b="1" dirty="0" smtClean="0">
                          <a:solidFill>
                            <a:schemeClr val="tx1"/>
                          </a:solidFill>
                        </a:rPr>
                        <a:t>276</a:t>
                      </a:r>
                      <a:endParaRPr lang="en-US" sz="1200" b="1" dirty="0">
                        <a:solidFill>
                          <a:schemeClr val="tx1"/>
                        </a:solidFill>
                      </a:endParaRPr>
                    </a:p>
                  </a:txBody>
                  <a:tcPr/>
                </a:tc>
                <a:tc>
                  <a:txBody>
                    <a:bodyPr/>
                    <a:lstStyle/>
                    <a:p>
                      <a:r>
                        <a:rPr lang="en-US" sz="1200" b="1" dirty="0" smtClean="0">
                          <a:solidFill>
                            <a:schemeClr val="tx1"/>
                          </a:solidFill>
                        </a:rPr>
                        <a:t>34.85</a:t>
                      </a:r>
                      <a:endParaRPr lang="en-US" sz="1200" b="1" dirty="0">
                        <a:solidFill>
                          <a:schemeClr val="tx1"/>
                        </a:solidFill>
                      </a:endParaRPr>
                    </a:p>
                  </a:txBody>
                  <a:tcPr/>
                </a:tc>
              </a:tr>
            </a:tbl>
          </a:graphicData>
        </a:graphic>
      </p:graphicFrame>
      <p:sp>
        <p:nvSpPr>
          <p:cNvPr id="11" name="TextBox 10"/>
          <p:cNvSpPr txBox="1"/>
          <p:nvPr/>
        </p:nvSpPr>
        <p:spPr>
          <a:xfrm>
            <a:off x="1147958" y="2699266"/>
            <a:ext cx="2937856" cy="369332"/>
          </a:xfrm>
          <a:prstGeom prst="rect">
            <a:avLst/>
          </a:prstGeom>
          <a:noFill/>
        </p:spPr>
        <p:txBody>
          <a:bodyPr wrap="none" rtlCol="0">
            <a:spAutoFit/>
          </a:bodyPr>
          <a:lstStyle/>
          <a:p>
            <a:r>
              <a:rPr lang="en-US" dirty="0" smtClean="0">
                <a:latin typeface="Arial Black" pitchFamily="34" charset="0"/>
              </a:rPr>
              <a:t>South Africa (SAMRO)</a:t>
            </a:r>
            <a:endParaRPr lang="en-US" dirty="0">
              <a:latin typeface="Arial Black" pitchFamily="34" charset="0"/>
            </a:endParaRPr>
          </a:p>
        </p:txBody>
      </p:sp>
      <p:sp>
        <p:nvSpPr>
          <p:cNvPr id="14" name="TextBox 13"/>
          <p:cNvSpPr txBox="1"/>
          <p:nvPr/>
        </p:nvSpPr>
        <p:spPr>
          <a:xfrm>
            <a:off x="5791200" y="2703970"/>
            <a:ext cx="1980992" cy="369332"/>
          </a:xfrm>
          <a:prstGeom prst="rect">
            <a:avLst/>
          </a:prstGeom>
          <a:noFill/>
        </p:spPr>
        <p:txBody>
          <a:bodyPr wrap="none" rtlCol="0">
            <a:spAutoFit/>
          </a:bodyPr>
          <a:lstStyle/>
          <a:p>
            <a:r>
              <a:rPr lang="en-US" dirty="0" smtClean="0">
                <a:latin typeface="Arial Black" pitchFamily="34" charset="0"/>
              </a:rPr>
              <a:t>Kenya (MCSK)</a:t>
            </a:r>
            <a:endParaRPr lang="en-US" dirty="0">
              <a:latin typeface="Arial Black" pitchFamily="34" charset="0"/>
            </a:endParaRPr>
          </a:p>
        </p:txBody>
      </p:sp>
      <p:grpSp>
        <p:nvGrpSpPr>
          <p:cNvPr id="16" name="Group 15"/>
          <p:cNvGrpSpPr/>
          <p:nvPr/>
        </p:nvGrpSpPr>
        <p:grpSpPr>
          <a:xfrm>
            <a:off x="565483" y="1600200"/>
            <a:ext cx="7986139" cy="899540"/>
            <a:chOff x="472061" y="2377060"/>
            <a:chExt cx="7986139" cy="899540"/>
          </a:xfrm>
        </p:grpSpPr>
        <p:sp>
          <p:nvSpPr>
            <p:cNvPr id="17" name="Round Diagonal Corner Rectangle 16"/>
            <p:cNvSpPr/>
            <p:nvPr/>
          </p:nvSpPr>
          <p:spPr>
            <a:xfrm>
              <a:off x="533400" y="2438400"/>
              <a:ext cx="7924800" cy="8382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lumMod val="95000"/>
                      <a:lumOff val="5000"/>
                    </a:schemeClr>
                  </a:solidFill>
                </a:rPr>
                <a:t>    Comparative distribution percentages in South Africa and Kenya</a:t>
              </a:r>
              <a:r>
                <a:rPr lang="en-US" sz="1100" dirty="0" smtClean="0">
                  <a:solidFill>
                    <a:schemeClr val="tx1">
                      <a:lumMod val="95000"/>
                      <a:lumOff val="5000"/>
                    </a:schemeClr>
                  </a:solidFill>
                </a:rPr>
                <a:t>.</a:t>
              </a:r>
              <a:endParaRPr lang="en-US" sz="1100" dirty="0">
                <a:solidFill>
                  <a:schemeClr val="tx1">
                    <a:lumMod val="95000"/>
                    <a:lumOff val="5000"/>
                  </a:schemeClr>
                </a:solidFill>
              </a:endParaRPr>
            </a:p>
          </p:txBody>
        </p:sp>
        <p:sp>
          <p:nvSpPr>
            <p:cNvPr id="18" name="Teardrop 17"/>
            <p:cNvSpPr/>
            <p:nvPr/>
          </p:nvSpPr>
          <p:spPr>
            <a:xfrm rot="710863">
              <a:off x="472061" y="2377060"/>
              <a:ext cx="533400" cy="533400"/>
            </a:xfrm>
            <a:prstGeom prst="teardrop">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03804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3447" y="0"/>
            <a:ext cx="9144000" cy="1295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Rounded MT Bold" pitchFamily="34" charset="0"/>
              </a:rPr>
              <a:t>IS COLLECTIVE ADMINISTRATION WORKING </a:t>
            </a:r>
          </a:p>
          <a:p>
            <a:pPr algn="ctr"/>
            <a:r>
              <a:rPr lang="en-US" dirty="0" smtClean="0">
                <a:latin typeface="Arial Rounded MT Bold" pitchFamily="34" charset="0"/>
              </a:rPr>
              <a:t>IN THE MUSIC INDUSTRY IN NIGERIA?</a:t>
            </a:r>
            <a:endParaRPr lang="en-US" dirty="0">
              <a:latin typeface="Arial Rounded MT Bold" pitchFamily="34" charset="0"/>
            </a:endParaRPr>
          </a:p>
        </p:txBody>
      </p:sp>
      <p:sp>
        <p:nvSpPr>
          <p:cNvPr id="5" name="Round Diagonal Corner Rectangle 4"/>
          <p:cNvSpPr/>
          <p:nvPr/>
        </p:nvSpPr>
        <p:spPr>
          <a:xfrm>
            <a:off x="457200" y="2133600"/>
            <a:ext cx="8229600" cy="42672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smtClean="0">
              <a:solidFill>
                <a:schemeClr val="tx1"/>
              </a:solidFill>
            </a:endParaRPr>
          </a:p>
          <a:p>
            <a:pPr algn="ctr"/>
            <a:endParaRPr lang="en-US" sz="1200" dirty="0">
              <a:solidFill>
                <a:schemeClr val="tx1"/>
              </a:solidFill>
            </a:endParaRPr>
          </a:p>
          <a:p>
            <a:pPr algn="ctr"/>
            <a:endParaRPr lang="en-US" sz="1200" dirty="0" smtClean="0">
              <a:solidFill>
                <a:schemeClr val="tx1"/>
              </a:solidFill>
            </a:endParaRPr>
          </a:p>
          <a:p>
            <a:pPr algn="ctr"/>
            <a:endParaRPr lang="en-US" sz="1200" dirty="0">
              <a:solidFill>
                <a:schemeClr val="tx1"/>
              </a:solidFill>
            </a:endParaRPr>
          </a:p>
          <a:p>
            <a:pPr algn="ctr"/>
            <a:r>
              <a:rPr lang="en-US" sz="1200" dirty="0" smtClean="0">
                <a:solidFill>
                  <a:schemeClr val="tx1"/>
                </a:solidFill>
              </a:rPr>
              <a:t>There is a very wide gulf between the </a:t>
            </a:r>
            <a:r>
              <a:rPr lang="en-US" sz="1200" b="1" dirty="0" smtClean="0">
                <a:solidFill>
                  <a:schemeClr val="tx1"/>
                </a:solidFill>
              </a:rPr>
              <a:t>MOTIVE</a:t>
            </a:r>
            <a:r>
              <a:rPr lang="en-US" sz="1200" dirty="0" smtClean="0">
                <a:solidFill>
                  <a:schemeClr val="tx1"/>
                </a:solidFill>
              </a:rPr>
              <a:t> for what gets done versus what really needs to be done.</a:t>
            </a:r>
          </a:p>
          <a:p>
            <a:pPr algn="ctr"/>
            <a:r>
              <a:rPr lang="en-US" sz="1200" dirty="0" smtClean="0">
                <a:solidFill>
                  <a:schemeClr val="tx1"/>
                </a:solidFill>
              </a:rPr>
              <a:t>Disproportionate amounts are spent on non-core projects as against </a:t>
            </a:r>
            <a:r>
              <a:rPr lang="en-US" sz="1200" dirty="0" smtClean="0">
                <a:solidFill>
                  <a:schemeClr val="tx1"/>
                </a:solidFill>
              </a:rPr>
              <a:t>payment</a:t>
            </a:r>
            <a:r>
              <a:rPr lang="en-US" sz="1200" dirty="0" smtClean="0">
                <a:solidFill>
                  <a:schemeClr val="tx1"/>
                </a:solidFill>
              </a:rPr>
              <a:t> of royalties to members.</a:t>
            </a:r>
          </a:p>
          <a:p>
            <a:pPr algn="ctr"/>
            <a:r>
              <a:rPr lang="en-US" sz="1200" b="1" dirty="0" smtClean="0">
                <a:solidFill>
                  <a:schemeClr val="tx1"/>
                </a:solidFill>
              </a:rPr>
              <a:t>COSON House - </a:t>
            </a:r>
            <a:r>
              <a:rPr lang="en-US" sz="1200" dirty="0" smtClean="0">
                <a:solidFill>
                  <a:schemeClr val="tx1"/>
                </a:solidFill>
              </a:rPr>
              <a:t>₦209.4 million in </a:t>
            </a:r>
            <a:r>
              <a:rPr lang="en-US" sz="1200" dirty="0">
                <a:solidFill>
                  <a:schemeClr val="tx1"/>
                </a:solidFill>
              </a:rPr>
              <a:t>T</a:t>
            </a:r>
            <a:r>
              <a:rPr lang="en-US" sz="1200" dirty="0" smtClean="0">
                <a:solidFill>
                  <a:schemeClr val="tx1"/>
                </a:solidFill>
              </a:rPr>
              <a:t>wo years as against royalties paid to members </a:t>
            </a:r>
          </a:p>
          <a:p>
            <a:pPr algn="ctr"/>
            <a:r>
              <a:rPr lang="en-US" sz="1200" dirty="0" smtClean="0">
                <a:solidFill>
                  <a:schemeClr val="tx1"/>
                </a:solidFill>
              </a:rPr>
              <a:t>amounting to </a:t>
            </a:r>
            <a:r>
              <a:rPr lang="en-US" sz="1200" dirty="0" smtClean="0">
                <a:solidFill>
                  <a:schemeClr val="tx1"/>
                </a:solidFill>
              </a:rPr>
              <a:t>₦317 million in Six years.</a:t>
            </a:r>
          </a:p>
          <a:p>
            <a:pPr algn="ctr"/>
            <a:r>
              <a:rPr lang="en-US" sz="1200" b="1" dirty="0" smtClean="0">
                <a:solidFill>
                  <a:schemeClr val="tx1"/>
                </a:solidFill>
              </a:rPr>
              <a:t>COSON Week - </a:t>
            </a:r>
            <a:r>
              <a:rPr lang="en-US" sz="1200" dirty="0" smtClean="0">
                <a:solidFill>
                  <a:schemeClr val="tx1"/>
                </a:solidFill>
              </a:rPr>
              <a:t>A project in which a director’s company is the contractor has been </a:t>
            </a:r>
          </a:p>
          <a:p>
            <a:pPr algn="ctr"/>
            <a:r>
              <a:rPr lang="en-US" sz="1200" dirty="0" smtClean="0">
                <a:solidFill>
                  <a:schemeClr val="tx1"/>
                </a:solidFill>
              </a:rPr>
              <a:t>a drain on the society’s resources.</a:t>
            </a:r>
          </a:p>
          <a:p>
            <a:pPr algn="ctr"/>
            <a:r>
              <a:rPr lang="en-US" sz="1200" b="1" dirty="0" smtClean="0">
                <a:solidFill>
                  <a:schemeClr val="tx1"/>
                </a:solidFill>
              </a:rPr>
              <a:t>Consultants </a:t>
            </a:r>
            <a:r>
              <a:rPr lang="en-US" sz="1200" dirty="0" smtClean="0">
                <a:solidFill>
                  <a:schemeClr val="tx1"/>
                </a:solidFill>
              </a:rPr>
              <a:t>– Payments of ₦77.4 million made to consultants in two years whilst </a:t>
            </a:r>
          </a:p>
          <a:p>
            <a:pPr algn="ctr"/>
            <a:r>
              <a:rPr lang="en-US" sz="1200" dirty="0" smtClean="0">
                <a:solidFill>
                  <a:schemeClr val="tx1"/>
                </a:solidFill>
              </a:rPr>
              <a:t>owners were only paid </a:t>
            </a:r>
            <a:r>
              <a:rPr lang="en-US" sz="1200" dirty="0" smtClean="0">
                <a:solidFill>
                  <a:schemeClr val="tx1"/>
                </a:solidFill>
              </a:rPr>
              <a:t>₦170 million in those two years.</a:t>
            </a:r>
          </a:p>
          <a:p>
            <a:pPr algn="ctr"/>
            <a:r>
              <a:rPr lang="en-US" sz="1200" b="1" dirty="0" smtClean="0">
                <a:solidFill>
                  <a:schemeClr val="tx1"/>
                </a:solidFill>
              </a:rPr>
              <a:t>      Legal fees </a:t>
            </a:r>
            <a:r>
              <a:rPr lang="en-US" sz="1200" dirty="0" smtClean="0">
                <a:solidFill>
                  <a:schemeClr val="tx1"/>
                </a:solidFill>
              </a:rPr>
              <a:t>– COSON spent </a:t>
            </a:r>
            <a:r>
              <a:rPr lang="en-US" sz="1200" dirty="0" smtClean="0">
                <a:solidFill>
                  <a:schemeClr val="tx1"/>
                </a:solidFill>
              </a:rPr>
              <a:t>₦17 million in 2017 and ₦ 8 million </a:t>
            </a:r>
            <a:r>
              <a:rPr lang="en-US" sz="1200" dirty="0" smtClean="0">
                <a:solidFill>
                  <a:schemeClr val="tx1"/>
                </a:solidFill>
              </a:rPr>
              <a:t>in 2016 on legal fees, </a:t>
            </a:r>
          </a:p>
          <a:p>
            <a:pPr algn="ctr"/>
            <a:r>
              <a:rPr lang="en-US" sz="1200" dirty="0" smtClean="0">
                <a:solidFill>
                  <a:schemeClr val="tx1"/>
                </a:solidFill>
              </a:rPr>
              <a:t>                                         fighting against a competitor society, recalcitrant  users, the regulator                and even members of the society. In real terms, </a:t>
            </a:r>
          </a:p>
          <a:p>
            <a:pPr algn="ctr"/>
            <a:r>
              <a:rPr lang="en-US" sz="1200" dirty="0" smtClean="0">
                <a:solidFill>
                  <a:schemeClr val="tx1"/>
                </a:solidFill>
              </a:rPr>
              <a:t>it should only be fighting recalcitrant user.</a:t>
            </a:r>
            <a:endParaRPr lang="en-US" sz="1200" b="1" dirty="0" smtClean="0">
              <a:solidFill>
                <a:schemeClr val="tx1"/>
              </a:solidFill>
            </a:endParaRPr>
          </a:p>
          <a:p>
            <a:pPr algn="ctr"/>
            <a:r>
              <a:rPr lang="en-US" sz="1200" dirty="0" smtClean="0">
                <a:solidFill>
                  <a:schemeClr val="tx1"/>
                </a:solidFill>
              </a:rPr>
              <a:t>       </a:t>
            </a:r>
          </a:p>
          <a:p>
            <a:pPr algn="ctr"/>
            <a:endParaRPr lang="en-US" sz="1200" dirty="0" smtClean="0">
              <a:solidFill>
                <a:schemeClr val="tx1"/>
              </a:solidFill>
            </a:endParaRPr>
          </a:p>
          <a:p>
            <a:pPr algn="ctr"/>
            <a:endParaRPr lang="en-US" sz="1200" b="1" dirty="0" smtClean="0">
              <a:solidFill>
                <a:schemeClr val="tx1"/>
              </a:solidFill>
            </a:endParaRPr>
          </a:p>
        </p:txBody>
      </p:sp>
      <p:sp>
        <p:nvSpPr>
          <p:cNvPr id="6" name="Teardrop 5"/>
          <p:cNvSpPr/>
          <p:nvPr/>
        </p:nvSpPr>
        <p:spPr>
          <a:xfrm rot="710863">
            <a:off x="387162" y="2020647"/>
            <a:ext cx="899357" cy="895619"/>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34029" y="2283790"/>
            <a:ext cx="332142" cy="369332"/>
          </a:xfrm>
          <a:prstGeom prst="rect">
            <a:avLst/>
          </a:prstGeom>
          <a:noFill/>
        </p:spPr>
        <p:txBody>
          <a:bodyPr wrap="none" rtlCol="0">
            <a:spAutoFit/>
          </a:bodyPr>
          <a:lstStyle/>
          <a:p>
            <a:r>
              <a:rPr lang="en-US" dirty="0" smtClean="0">
                <a:solidFill>
                  <a:srgbClr val="7030A0"/>
                </a:solidFill>
              </a:rPr>
              <a:t>6</a:t>
            </a:r>
            <a:endParaRPr lang="en-US" dirty="0">
              <a:solidFill>
                <a:srgbClr val="7030A0"/>
              </a:solidFill>
            </a:endParaRPr>
          </a:p>
        </p:txBody>
      </p:sp>
    </p:spTree>
    <p:extLst>
      <p:ext uri="{BB962C8B-B14F-4D97-AF65-F5344CB8AC3E}">
        <p14:creationId xmlns:p14="http://schemas.microsoft.com/office/powerpoint/2010/main" val="2748061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3447" y="0"/>
            <a:ext cx="9144000" cy="12954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Rounded MT Bold" pitchFamily="34" charset="0"/>
              </a:rPr>
              <a:t>IS COLLECTIVE ADMINISTRATION WORKING </a:t>
            </a:r>
          </a:p>
          <a:p>
            <a:pPr algn="ctr"/>
            <a:r>
              <a:rPr lang="en-US" dirty="0" smtClean="0">
                <a:latin typeface="Arial Rounded MT Bold" pitchFamily="34" charset="0"/>
              </a:rPr>
              <a:t>IN THE MUSIC INDUSTRY IN NIGERIA?</a:t>
            </a:r>
            <a:endParaRPr lang="en-US" dirty="0">
              <a:latin typeface="Arial Rounded MT Bold" pitchFamily="34" charset="0"/>
            </a:endParaRPr>
          </a:p>
        </p:txBody>
      </p:sp>
      <p:grpSp>
        <p:nvGrpSpPr>
          <p:cNvPr id="7" name="Group 6"/>
          <p:cNvGrpSpPr/>
          <p:nvPr/>
        </p:nvGrpSpPr>
        <p:grpSpPr>
          <a:xfrm>
            <a:off x="415873" y="1894745"/>
            <a:ext cx="8347127" cy="1381855"/>
            <a:chOff x="415873" y="1894745"/>
            <a:chExt cx="8347127" cy="1381855"/>
          </a:xfrm>
        </p:grpSpPr>
        <p:sp>
          <p:nvSpPr>
            <p:cNvPr id="5" name="Round Diagonal Corner Rectangle 4"/>
            <p:cNvSpPr/>
            <p:nvPr/>
          </p:nvSpPr>
          <p:spPr>
            <a:xfrm>
              <a:off x="533400" y="1981200"/>
              <a:ext cx="8229600" cy="12954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       </a:t>
              </a:r>
            </a:p>
            <a:p>
              <a:pPr algn="ctr"/>
              <a:r>
                <a:rPr lang="en-US" sz="1200" dirty="0" smtClean="0">
                  <a:solidFill>
                    <a:schemeClr val="tx1"/>
                  </a:solidFill>
                </a:rPr>
                <a:t>All serious stakeholders need to get involved in the running of C.M.Os in order to ensure that Collective Management of rights in Nigeria benefits Composers, Performers, Publishers </a:t>
              </a:r>
              <a:r>
                <a:rPr lang="en-US" sz="1200" dirty="0" err="1" smtClean="0">
                  <a:solidFill>
                    <a:schemeClr val="tx1"/>
                  </a:solidFill>
                </a:rPr>
                <a:t>e.t.c</a:t>
              </a:r>
              <a:r>
                <a:rPr lang="en-US" sz="1200" dirty="0" smtClean="0">
                  <a:solidFill>
                    <a:schemeClr val="tx1"/>
                  </a:solidFill>
                </a:rPr>
                <a:t> and not a few individuals.</a:t>
              </a:r>
              <a:endParaRPr lang="en-US" sz="1200" dirty="0">
                <a:solidFill>
                  <a:schemeClr val="tx1"/>
                </a:solidFill>
              </a:endParaRPr>
            </a:p>
          </p:txBody>
        </p:sp>
        <p:sp>
          <p:nvSpPr>
            <p:cNvPr id="6" name="Teardrop 5"/>
            <p:cNvSpPr/>
            <p:nvPr/>
          </p:nvSpPr>
          <p:spPr>
            <a:xfrm rot="710863">
              <a:off x="415873" y="1894745"/>
              <a:ext cx="707680" cy="635846"/>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474636" y="4038600"/>
            <a:ext cx="8347127" cy="1381855"/>
            <a:chOff x="415873" y="1894745"/>
            <a:chExt cx="8347127" cy="1381855"/>
          </a:xfrm>
        </p:grpSpPr>
        <p:sp>
          <p:nvSpPr>
            <p:cNvPr id="9" name="Round Diagonal Corner Rectangle 8"/>
            <p:cNvSpPr/>
            <p:nvPr/>
          </p:nvSpPr>
          <p:spPr>
            <a:xfrm>
              <a:off x="533400" y="1981200"/>
              <a:ext cx="8229600" cy="12954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         </a:t>
              </a:r>
            </a:p>
            <a:p>
              <a:pPr algn="ctr"/>
              <a:r>
                <a:rPr lang="en-US" sz="1200" dirty="0">
                  <a:solidFill>
                    <a:schemeClr val="tx1"/>
                  </a:solidFill>
                </a:rPr>
                <a:t> </a:t>
              </a:r>
              <a:r>
                <a:rPr lang="en-US" sz="1200" dirty="0" smtClean="0">
                  <a:solidFill>
                    <a:schemeClr val="tx1"/>
                  </a:solidFill>
                </a:rPr>
                <a:t>        The Industry Regulator, which has an observer status on the board of C.M.Os, needs to look more critically at the inner workings of C.M.Os, so that infractions may be nipped in the bud and Collective Management of rights in the Music Industry may flourish.</a:t>
              </a:r>
              <a:endParaRPr lang="en-US" sz="1200" dirty="0">
                <a:solidFill>
                  <a:schemeClr val="tx1"/>
                </a:solidFill>
              </a:endParaRPr>
            </a:p>
          </p:txBody>
        </p:sp>
        <p:sp>
          <p:nvSpPr>
            <p:cNvPr id="10" name="Teardrop 9"/>
            <p:cNvSpPr/>
            <p:nvPr/>
          </p:nvSpPr>
          <p:spPr>
            <a:xfrm rot="710863">
              <a:off x="415873" y="1894745"/>
              <a:ext cx="707680" cy="635846"/>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 name="TextBox 10"/>
          <p:cNvSpPr txBox="1"/>
          <p:nvPr/>
        </p:nvSpPr>
        <p:spPr>
          <a:xfrm>
            <a:off x="615392" y="2028002"/>
            <a:ext cx="332142" cy="369332"/>
          </a:xfrm>
          <a:prstGeom prst="rect">
            <a:avLst/>
          </a:prstGeom>
          <a:noFill/>
        </p:spPr>
        <p:txBody>
          <a:bodyPr wrap="none" rtlCol="0">
            <a:spAutoFit/>
          </a:bodyPr>
          <a:lstStyle/>
          <a:p>
            <a:r>
              <a:rPr lang="en-US" dirty="0" smtClean="0">
                <a:solidFill>
                  <a:srgbClr val="7030A0"/>
                </a:solidFill>
              </a:rPr>
              <a:t>7</a:t>
            </a:r>
            <a:endParaRPr lang="en-US" dirty="0">
              <a:solidFill>
                <a:srgbClr val="7030A0"/>
              </a:solidFill>
            </a:endParaRPr>
          </a:p>
        </p:txBody>
      </p:sp>
      <p:sp>
        <p:nvSpPr>
          <p:cNvPr id="12" name="TextBox 11"/>
          <p:cNvSpPr txBox="1"/>
          <p:nvPr/>
        </p:nvSpPr>
        <p:spPr>
          <a:xfrm>
            <a:off x="662405" y="4171857"/>
            <a:ext cx="332142" cy="369332"/>
          </a:xfrm>
          <a:prstGeom prst="rect">
            <a:avLst/>
          </a:prstGeom>
          <a:noFill/>
        </p:spPr>
        <p:txBody>
          <a:bodyPr wrap="none" rtlCol="0">
            <a:spAutoFit/>
          </a:bodyPr>
          <a:lstStyle/>
          <a:p>
            <a:r>
              <a:rPr lang="en-US" dirty="0" smtClean="0">
                <a:solidFill>
                  <a:srgbClr val="7030A0"/>
                </a:solidFill>
              </a:rPr>
              <a:t>8</a:t>
            </a:r>
            <a:endParaRPr lang="en-US" dirty="0">
              <a:solidFill>
                <a:srgbClr val="7030A0"/>
              </a:solidFill>
            </a:endParaRPr>
          </a:p>
        </p:txBody>
      </p:sp>
    </p:spTree>
    <p:extLst>
      <p:ext uri="{BB962C8B-B14F-4D97-AF65-F5344CB8AC3E}">
        <p14:creationId xmlns:p14="http://schemas.microsoft.com/office/powerpoint/2010/main" val="23024840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241</TotalTime>
  <Words>652</Words>
  <Application>Microsoft Office PowerPoint</Application>
  <PresentationFormat>On-screen Show (4:3)</PresentationFormat>
  <Paragraphs>184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Aspect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COLLECTIVE ADMINISTRATION WORKING IN THE MUSIC INDUSTRY IN NIGERIA?</dc:title>
  <dc:creator>Godwin</dc:creator>
  <cp:lastModifiedBy>Godwin</cp:lastModifiedBy>
  <cp:revision>29</cp:revision>
  <cp:lastPrinted>2018-06-21T17:04:44Z</cp:lastPrinted>
  <dcterms:created xsi:type="dcterms:W3CDTF">2018-06-21T13:39:13Z</dcterms:created>
  <dcterms:modified xsi:type="dcterms:W3CDTF">2018-06-21T17:40:39Z</dcterms:modified>
</cp:coreProperties>
</file>